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xls" ContentType="application/vnd.ms-exce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6"/>
  </p:notesMasterIdLst>
  <p:handoutMasterIdLst>
    <p:handoutMasterId r:id="rId77"/>
  </p:handoutMasterIdLst>
  <p:sldIdLst>
    <p:sldId id="256" r:id="rId2"/>
    <p:sldId id="257" r:id="rId3"/>
    <p:sldId id="261" r:id="rId4"/>
    <p:sldId id="262" r:id="rId5"/>
    <p:sldId id="354" r:id="rId6"/>
    <p:sldId id="263" r:id="rId7"/>
    <p:sldId id="264" r:id="rId8"/>
    <p:sldId id="295" r:id="rId9"/>
    <p:sldId id="272" r:id="rId10"/>
    <p:sldId id="273" r:id="rId11"/>
    <p:sldId id="274" r:id="rId12"/>
    <p:sldId id="275" r:id="rId13"/>
    <p:sldId id="276" r:id="rId14"/>
    <p:sldId id="278" r:id="rId15"/>
    <p:sldId id="279" r:id="rId16"/>
    <p:sldId id="281" r:id="rId17"/>
    <p:sldId id="282" r:id="rId18"/>
    <p:sldId id="283" r:id="rId19"/>
    <p:sldId id="350" r:id="rId20"/>
    <p:sldId id="280" r:id="rId21"/>
    <p:sldId id="306" r:id="rId22"/>
    <p:sldId id="307" r:id="rId23"/>
    <p:sldId id="308" r:id="rId24"/>
    <p:sldId id="309" r:id="rId25"/>
    <p:sldId id="310" r:id="rId26"/>
    <p:sldId id="357" r:id="rId27"/>
    <p:sldId id="315" r:id="rId28"/>
    <p:sldId id="316" r:id="rId29"/>
    <p:sldId id="317" r:id="rId30"/>
    <p:sldId id="318" r:id="rId31"/>
    <p:sldId id="319" r:id="rId32"/>
    <p:sldId id="320" r:id="rId33"/>
    <p:sldId id="321" r:id="rId34"/>
    <p:sldId id="322" r:id="rId35"/>
    <p:sldId id="323" r:id="rId36"/>
    <p:sldId id="324" r:id="rId37"/>
    <p:sldId id="325" r:id="rId38"/>
    <p:sldId id="284" r:id="rId39"/>
    <p:sldId id="290" r:id="rId40"/>
    <p:sldId id="355" r:id="rId41"/>
    <p:sldId id="285" r:id="rId42"/>
    <p:sldId id="286" r:id="rId43"/>
    <p:sldId id="288" r:id="rId44"/>
    <p:sldId id="289" r:id="rId45"/>
    <p:sldId id="291" r:id="rId46"/>
    <p:sldId id="287" r:id="rId47"/>
    <p:sldId id="293" r:id="rId48"/>
    <p:sldId id="346" r:id="rId49"/>
    <p:sldId id="326" r:id="rId50"/>
    <p:sldId id="327" r:id="rId51"/>
    <p:sldId id="328" r:id="rId52"/>
    <p:sldId id="329" r:id="rId53"/>
    <p:sldId id="331" r:id="rId54"/>
    <p:sldId id="332" r:id="rId55"/>
    <p:sldId id="333" r:id="rId56"/>
    <p:sldId id="353" r:id="rId57"/>
    <p:sldId id="335" r:id="rId58"/>
    <p:sldId id="336" r:id="rId59"/>
    <p:sldId id="337" r:id="rId60"/>
    <p:sldId id="338" r:id="rId61"/>
    <p:sldId id="339" r:id="rId62"/>
    <p:sldId id="352" r:id="rId63"/>
    <p:sldId id="341" r:id="rId64"/>
    <p:sldId id="296" r:id="rId65"/>
    <p:sldId id="298" r:id="rId66"/>
    <p:sldId id="299" r:id="rId67"/>
    <p:sldId id="300" r:id="rId68"/>
    <p:sldId id="301" r:id="rId69"/>
    <p:sldId id="302" r:id="rId70"/>
    <p:sldId id="303" r:id="rId71"/>
    <p:sldId id="304" r:id="rId72"/>
    <p:sldId id="356" r:id="rId73"/>
    <p:sldId id="305" r:id="rId74"/>
    <p:sldId id="347"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9455E"/>
    <a:srgbClr val="95CE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39"/>
    <p:restoredTop sz="81561"/>
  </p:normalViewPr>
  <p:slideViewPr>
    <p:cSldViewPr snapToGrid="0" snapToObjects="1">
      <p:cViewPr>
        <p:scale>
          <a:sx n="79" d="100"/>
          <a:sy n="79" d="100"/>
        </p:scale>
        <p:origin x="2208" y="680"/>
      </p:cViewPr>
      <p:guideLst>
        <p:guide orient="horz" pos="2160"/>
        <p:guide pos="2880"/>
      </p:guideLst>
    </p:cSldViewPr>
  </p:slideViewPr>
  <p:notesTextViewPr>
    <p:cViewPr>
      <p:scale>
        <a:sx n="85" d="100"/>
        <a:sy n="8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solidFill>
                <a:latin typeface="Roboto Thin"/>
                <a:ea typeface="+mn-ea"/>
                <a:cs typeface="Roboto Thin"/>
              </a:defRPr>
            </a:pPr>
            <a:r>
              <a:rPr lang="en-US" dirty="0" smtClean="0">
                <a:latin typeface="Lato" charset="0"/>
                <a:ea typeface="Lato" charset="0"/>
                <a:cs typeface="Lato" charset="0"/>
              </a:rPr>
              <a:t>Conversion</a:t>
            </a:r>
            <a:r>
              <a:rPr lang="en-US" baseline="0" dirty="0" smtClean="0">
                <a:latin typeface="Lato" charset="0"/>
                <a:ea typeface="Lato" charset="0"/>
                <a:cs typeface="Lato" charset="0"/>
              </a:rPr>
              <a:t> by Source</a:t>
            </a:r>
            <a:endParaRPr lang="en-US" dirty="0">
              <a:latin typeface="Lato" charset="0"/>
              <a:ea typeface="Lato" charset="0"/>
              <a:cs typeface="Lato" charset="0"/>
            </a:endParaRPr>
          </a:p>
        </c:rich>
      </c:tx>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rgbClr val="95CE21"/>
              </a:solidFill>
              <a:ln w="6350" cap="flat" cmpd="sng" algn="ctr">
                <a:solidFill>
                  <a:schemeClr val="accent1">
                    <a:shade val="50000"/>
                    <a:shade val="95000"/>
                    <a:satMod val="105000"/>
                  </a:schemeClr>
                </a:solidFill>
                <a:prstDash val="solid"/>
                <a:round/>
              </a:ln>
              <a:effectLst/>
            </c:spPr>
          </c:dPt>
          <c:dPt>
            <c:idx val="1"/>
            <c:bubble3D val="0"/>
            <c:spPr>
              <a:solidFill>
                <a:srgbClr val="19455E"/>
              </a:solidFill>
              <a:ln w="6350" cap="flat" cmpd="sng" algn="ctr">
                <a:solidFill>
                  <a:schemeClr val="accent3">
                    <a:shade val="50000"/>
                    <a:shade val="95000"/>
                    <a:satMod val="105000"/>
                  </a:schemeClr>
                </a:solidFill>
                <a:prstDash val="solid"/>
                <a:round/>
              </a:ln>
              <a:effectLst/>
            </c:spPr>
          </c:dPt>
          <c:cat>
            <c:strRef>
              <c:f>Sheet1!$A$2:$A$3</c:f>
              <c:strCache>
                <c:ptCount val="2"/>
                <c:pt idx="0">
                  <c:v>Job Boards</c:v>
                </c:pt>
                <c:pt idx="1">
                  <c:v>Career Site</c:v>
                </c:pt>
              </c:strCache>
            </c:strRef>
          </c:cat>
          <c:val>
            <c:numRef>
              <c:f>Sheet1!$B$2:$B$3</c:f>
              <c:numCache>
                <c:formatCode>General</c:formatCode>
                <c:ptCount val="2"/>
                <c:pt idx="0">
                  <c:v>0.2</c:v>
                </c:pt>
                <c:pt idx="1">
                  <c:v>11.5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Lato" charset="0"/>
              <a:ea typeface="Lato" charset="0"/>
              <a:cs typeface="Lato" charset="0"/>
            </a:defRPr>
          </a:pPr>
          <a:endParaRPr lang="en-US"/>
        </a:p>
      </c:txPr>
    </c:legend>
    <c:plotVisOnly val="1"/>
    <c:dispBlanksAs val="gap"/>
    <c:showDLblsOverMax val="0"/>
  </c:chart>
  <c:spPr>
    <a:solidFill>
      <a:schemeClr val="lt1"/>
    </a:solidFill>
    <a:ln w="6350" cap="flat" cmpd="sng" algn="ctr">
      <a:noFill/>
      <a:prstDash val="solid"/>
      <a:round/>
    </a:ln>
    <a:effectLst/>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solidFill>
                <a:latin typeface="Roboto Thin"/>
                <a:ea typeface="+mn-ea"/>
                <a:cs typeface="Roboto Thin"/>
              </a:defRPr>
            </a:pPr>
            <a:r>
              <a:rPr lang="en-US" dirty="0" smtClean="0">
                <a:latin typeface="Lato" charset="0"/>
                <a:ea typeface="Lato" charset="0"/>
                <a:cs typeface="Lato" charset="0"/>
              </a:rPr>
              <a:t>Turnover %</a:t>
            </a:r>
            <a:endParaRPr lang="en-US" dirty="0">
              <a:latin typeface="Lato" charset="0"/>
              <a:ea typeface="Lato" charset="0"/>
              <a:cs typeface="Lato" charset="0"/>
            </a:endParaRPr>
          </a:p>
        </c:rich>
      </c:tx>
      <c:layout>
        <c:manualLayout>
          <c:xMode val="edge"/>
          <c:yMode val="edge"/>
          <c:x val="0.405595457956317"/>
          <c:y val="0.028397175870514"/>
        </c:manualLayout>
      </c:layout>
      <c:overlay val="0"/>
      <c:spPr>
        <a:noFill/>
        <a:ln>
          <a:noFill/>
        </a:ln>
        <a:effectLst/>
      </c:spPr>
    </c:title>
    <c:autoTitleDeleted val="0"/>
    <c:plotArea>
      <c:layout>
        <c:manualLayout>
          <c:layoutTarget val="inner"/>
          <c:xMode val="edge"/>
          <c:yMode val="edge"/>
          <c:x val="0.19045192770031"/>
          <c:y val="0.250362151835132"/>
          <c:w val="0.758487229207025"/>
          <c:h val="0.526778792388535"/>
        </c:manualLayout>
      </c:layout>
      <c:barChart>
        <c:barDir val="col"/>
        <c:grouping val="clustered"/>
        <c:varyColors val="0"/>
        <c:ser>
          <c:idx val="0"/>
          <c:order val="0"/>
          <c:tx>
            <c:strRef>
              <c:f>Sheet1!$B$1</c:f>
              <c:strCache>
                <c:ptCount val="1"/>
                <c:pt idx="0">
                  <c:v>Employees</c:v>
                </c:pt>
              </c:strCache>
            </c:strRef>
          </c:tx>
          <c:spPr>
            <a:solidFill>
              <a:schemeClr val="accent1"/>
            </a:solidFill>
            <a:ln w="6350" cap="flat" cmpd="sng" algn="ctr">
              <a:solidFill>
                <a:schemeClr val="accent1">
                  <a:shade val="50000"/>
                  <a:shade val="95000"/>
                  <a:satMod val="105000"/>
                </a:schemeClr>
              </a:solidFill>
              <a:prstDash val="solid"/>
              <a:round/>
            </a:ln>
            <a:effectLst/>
          </c:spPr>
          <c:invertIfNegative val="0"/>
          <c:dPt>
            <c:idx val="0"/>
            <c:invertIfNegative val="0"/>
            <c:bubble3D val="0"/>
            <c:spPr>
              <a:solidFill>
                <a:srgbClr val="95CE21"/>
              </a:solidFill>
              <a:ln w="6350" cap="flat" cmpd="sng" algn="ctr">
                <a:solidFill>
                  <a:schemeClr val="accent1">
                    <a:shade val="50000"/>
                    <a:shade val="95000"/>
                    <a:satMod val="105000"/>
                  </a:schemeClr>
                </a:solidFill>
                <a:prstDash val="solid"/>
                <a:round/>
              </a:ln>
              <a:effectLst/>
            </c:spPr>
          </c:dPt>
          <c:dPt>
            <c:idx val="1"/>
            <c:invertIfNegative val="0"/>
            <c:bubble3D val="0"/>
            <c:spPr>
              <a:solidFill>
                <a:srgbClr val="19455E"/>
              </a:solidFill>
              <a:ln w="6350" cap="flat" cmpd="sng" algn="ctr">
                <a:solidFill>
                  <a:schemeClr val="accent1">
                    <a:shade val="50000"/>
                    <a:shade val="95000"/>
                    <a:satMod val="105000"/>
                  </a:schemeClr>
                </a:solidFill>
                <a:prstDash val="solid"/>
                <a:round/>
              </a:ln>
              <a:effectLst/>
            </c:spPr>
          </c:dPt>
          <c:cat>
            <c:strRef>
              <c:f>Sheet1!$A$2:$A$3</c:f>
              <c:strCache>
                <c:ptCount val="2"/>
                <c:pt idx="0">
                  <c:v>This Group</c:v>
                </c:pt>
                <c:pt idx="1">
                  <c:v>Industry Average</c:v>
                </c:pt>
              </c:strCache>
            </c:strRef>
          </c:cat>
          <c:val>
            <c:numRef>
              <c:f>Sheet1!$B$2:$B$3</c:f>
              <c:numCache>
                <c:formatCode>General</c:formatCode>
                <c:ptCount val="2"/>
                <c:pt idx="0">
                  <c:v>21.0</c:v>
                </c:pt>
                <c:pt idx="1">
                  <c:v>70.0</c:v>
                </c:pt>
              </c:numCache>
            </c:numRef>
          </c:val>
        </c:ser>
        <c:dLbls>
          <c:showLegendKey val="0"/>
          <c:showVal val="0"/>
          <c:showCatName val="0"/>
          <c:showSerName val="0"/>
          <c:showPercent val="0"/>
          <c:showBubbleSize val="0"/>
        </c:dLbls>
        <c:gapWidth val="75"/>
        <c:axId val="-2102040512"/>
        <c:axId val="-2102041792"/>
      </c:barChart>
      <c:catAx>
        <c:axId val="-2102040512"/>
        <c:scaling>
          <c:orientation val="minMax"/>
        </c:scaling>
        <c:delete val="0"/>
        <c:axPos val="b"/>
        <c:numFmt formatCode="General" sourceLinked="0"/>
        <c:majorTickMark val="out"/>
        <c:minorTickMark val="none"/>
        <c:tickLblPos val="nextTo"/>
        <c:spPr>
          <a:noFill/>
          <a:ln w="6350" cap="flat" cmpd="sng" algn="ctr">
            <a:solidFill>
              <a:schemeClr val="dk1">
                <a:tint val="75000"/>
                <a:shade val="95000"/>
                <a:satMod val="105000"/>
              </a:schemeClr>
            </a:solidFill>
            <a:prstDash val="solid"/>
            <a:round/>
          </a:ln>
          <a:effectLst/>
        </c:spPr>
        <c:txPr>
          <a:bodyPr rot="-60000000" spcFirstLastPara="1" vertOverflow="ellipsis" vert="horz" wrap="square" anchor="ctr" anchorCtr="0"/>
          <a:lstStyle/>
          <a:p>
            <a:pPr>
              <a:defRPr sz="1800" b="0" i="0" u="none" strike="noStrike" kern="1200" baseline="0">
                <a:ln>
                  <a:noFill/>
                </a:ln>
                <a:solidFill>
                  <a:schemeClr val="dk1"/>
                </a:solidFill>
                <a:latin typeface="+mn-lt"/>
                <a:ea typeface="+mn-ea"/>
                <a:cs typeface="+mn-cs"/>
              </a:defRPr>
            </a:pPr>
            <a:endParaRPr lang="en-US"/>
          </a:p>
        </c:txPr>
        <c:crossAx val="-2102041792"/>
        <c:crosses val="autoZero"/>
        <c:auto val="1"/>
        <c:lblAlgn val="ctr"/>
        <c:lblOffset val="100"/>
        <c:noMultiLvlLbl val="0"/>
      </c:catAx>
      <c:valAx>
        <c:axId val="-2102041792"/>
        <c:scaling>
          <c:orientation val="minMax"/>
        </c:scaling>
        <c:delete val="0"/>
        <c:axPos val="l"/>
        <c:majorGridlines>
          <c:spPr>
            <a:ln w="0" cap="flat" cmpd="tri" algn="ctr">
              <a:solidFill>
                <a:schemeClr val="dk1">
                  <a:tint val="75000"/>
                  <a:shade val="95000"/>
                  <a:satMod val="105000"/>
                </a:schemeClr>
              </a:solidFill>
              <a:prstDash val="sysDot"/>
              <a:round/>
            </a:ln>
            <a:effectLst/>
          </c:spPr>
        </c:majorGridlines>
        <c:numFmt formatCode="General" sourceLinked="0"/>
        <c:majorTickMark val="none"/>
        <c:minorTickMark val="none"/>
        <c:tickLblPos val="nextTo"/>
        <c:spPr>
          <a:noFill/>
          <a:ln w="6350"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2102040512"/>
        <c:crosses val="autoZero"/>
        <c:crossBetween val="between"/>
        <c:majorUnit val="25.0"/>
      </c:valAx>
      <c:spPr>
        <a:noFill/>
        <a:ln>
          <a:noFill/>
        </a:ln>
        <a:effectLst/>
      </c:spPr>
    </c:plotArea>
    <c:plotVisOnly val="1"/>
    <c:dispBlanksAs val="gap"/>
    <c:showDLblsOverMax val="0"/>
  </c:chart>
  <c:spPr>
    <a:solidFill>
      <a:schemeClr val="lt1"/>
    </a:solidFill>
    <a:ln w="6350" cap="flat" cmpd="sng" algn="ctr">
      <a:noFill/>
      <a:prstDash val="solid"/>
      <a:round/>
    </a:ln>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solidFill>
                <a:latin typeface="Roboto Thin"/>
                <a:ea typeface="+mn-ea"/>
                <a:cs typeface="Roboto Thin"/>
              </a:defRPr>
            </a:pPr>
            <a:r>
              <a:rPr lang="en-US" dirty="0" smtClean="0">
                <a:latin typeface="Lato" charset="0"/>
                <a:ea typeface="Lato" charset="0"/>
                <a:cs typeface="Lato" charset="0"/>
              </a:rPr>
              <a:t>Candidates by Source</a:t>
            </a:r>
            <a:endParaRPr lang="en-US" dirty="0">
              <a:latin typeface="Lato" charset="0"/>
              <a:ea typeface="Lato" charset="0"/>
              <a:cs typeface="Lato" charset="0"/>
            </a:endParaRPr>
          </a:p>
        </c:rich>
      </c:tx>
      <c:layout/>
      <c:overlay val="0"/>
      <c:spPr>
        <a:noFill/>
        <a:ln>
          <a:noFill/>
        </a:ln>
        <a:effectLst/>
      </c:spPr>
    </c:title>
    <c:autoTitleDeleted val="0"/>
    <c:plotArea>
      <c:layout/>
      <c:pieChart>
        <c:varyColors val="1"/>
        <c:ser>
          <c:idx val="0"/>
          <c:order val="0"/>
          <c:tx>
            <c:strRef>
              <c:f>Sheet1!$B$1</c:f>
              <c:strCache>
                <c:ptCount val="1"/>
                <c:pt idx="0">
                  <c:v>Candidates by Source</c:v>
                </c:pt>
              </c:strCache>
            </c:strRef>
          </c:tx>
          <c:dPt>
            <c:idx val="0"/>
            <c:bubble3D val="0"/>
            <c:spPr>
              <a:solidFill>
                <a:srgbClr val="95CE21"/>
              </a:solidFill>
              <a:ln w="6350" cap="flat" cmpd="sng" algn="ctr">
                <a:solidFill>
                  <a:schemeClr val="accent1">
                    <a:shade val="50000"/>
                    <a:shade val="95000"/>
                    <a:satMod val="105000"/>
                  </a:schemeClr>
                </a:solidFill>
                <a:prstDash val="solid"/>
                <a:round/>
              </a:ln>
              <a:effectLst/>
            </c:spPr>
          </c:dPt>
          <c:dPt>
            <c:idx val="1"/>
            <c:bubble3D val="0"/>
            <c:spPr>
              <a:solidFill>
                <a:srgbClr val="19455E"/>
              </a:solidFill>
              <a:ln w="6350" cap="flat" cmpd="sng" algn="ctr">
                <a:solidFill>
                  <a:schemeClr val="accent3">
                    <a:shade val="50000"/>
                    <a:shade val="95000"/>
                    <a:satMod val="105000"/>
                  </a:schemeClr>
                </a:solidFill>
                <a:prstDash val="solid"/>
                <a:round/>
              </a:ln>
              <a:effectLst/>
            </c:spPr>
          </c:dPt>
          <c:cat>
            <c:strRef>
              <c:f>Sheet1!$A$2:$A$3</c:f>
              <c:strCache>
                <c:ptCount val="2"/>
                <c:pt idx="0">
                  <c:v>Job Boards</c:v>
                </c:pt>
                <c:pt idx="1">
                  <c:v>Career Site</c:v>
                </c:pt>
              </c:strCache>
            </c:strRef>
          </c:cat>
          <c:val>
            <c:numRef>
              <c:f>Sheet1!$B$2:$B$3</c:f>
              <c:numCache>
                <c:formatCode>General</c:formatCode>
                <c:ptCount val="2"/>
                <c:pt idx="0">
                  <c:v>2265.0</c:v>
                </c:pt>
                <c:pt idx="1">
                  <c:v>148.0</c:v>
                </c:pt>
              </c:numCache>
            </c:numRef>
          </c:val>
        </c:ser>
        <c:ser>
          <c:idx val="1"/>
          <c:order val="1"/>
          <c:tx>
            <c:strRef>
              <c:f>Sheet1!$C$1</c:f>
              <c:strCache>
                <c:ptCount val="1"/>
                <c:pt idx="0">
                  <c:v>Column1</c:v>
                </c:pt>
              </c:strCache>
            </c:strRef>
          </c:tx>
          <c:cat>
            <c:strRef>
              <c:f>Sheet1!$A$2:$A$3</c:f>
              <c:strCache>
                <c:ptCount val="2"/>
                <c:pt idx="0">
                  <c:v>Job Boards</c:v>
                </c:pt>
                <c:pt idx="1">
                  <c:v>Career Site</c:v>
                </c:pt>
              </c:strCache>
            </c:strRef>
          </c:cat>
          <c:val>
            <c:numRef>
              <c:f>Sheet1!$C$2:$C$3</c:f>
              <c:numCache>
                <c:formatCode>General</c:formatCode>
                <c:ptCount val="2"/>
                <c:pt idx="0">
                  <c:v>2265.0</c:v>
                </c:pt>
                <c:pt idx="1">
                  <c:v>148.0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Lato" charset="0"/>
              <a:ea typeface="Lato" charset="0"/>
              <a:cs typeface="Lato" charset="0"/>
            </a:defRPr>
          </a:pPr>
          <a:endParaRPr lang="en-US"/>
        </a:p>
      </c:txPr>
    </c:legend>
    <c:plotVisOnly val="1"/>
    <c:dispBlanksAs val="gap"/>
    <c:showDLblsOverMax val="0"/>
  </c:chart>
  <c:spPr>
    <a:solidFill>
      <a:schemeClr val="lt1"/>
    </a:solidFill>
    <a:ln w="6350" cap="flat" cmpd="sng" algn="ctr">
      <a:noFill/>
      <a:prstDash val="solid"/>
      <a:round/>
    </a:ln>
    <a:effectLst/>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solidFill>
                <a:latin typeface="Roboto Thin"/>
                <a:ea typeface="+mn-ea"/>
                <a:cs typeface="Roboto Thin"/>
              </a:defRPr>
            </a:pPr>
            <a:r>
              <a:rPr lang="en-US" sz="2000" dirty="0" smtClean="0">
                <a:latin typeface="Lato" charset="0"/>
                <a:ea typeface="Lato" charset="0"/>
                <a:cs typeface="Lato" charset="0"/>
              </a:rPr>
              <a:t>Hires by Source</a:t>
            </a:r>
          </a:p>
        </c:rich>
      </c:tx>
      <c:layout>
        <c:manualLayout>
          <c:xMode val="edge"/>
          <c:yMode val="edge"/>
          <c:x val="0.145498055744152"/>
          <c:y val="0.0375112406178265"/>
        </c:manualLayout>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rgbClr val="95CE21"/>
              </a:solidFill>
              <a:ln w="6350" cap="flat" cmpd="sng" algn="ctr">
                <a:solidFill>
                  <a:schemeClr val="accent1">
                    <a:shade val="50000"/>
                    <a:shade val="95000"/>
                    <a:satMod val="105000"/>
                  </a:schemeClr>
                </a:solidFill>
                <a:prstDash val="solid"/>
                <a:round/>
              </a:ln>
              <a:effectLst/>
            </c:spPr>
          </c:dPt>
          <c:dPt>
            <c:idx val="1"/>
            <c:bubble3D val="0"/>
            <c:spPr>
              <a:solidFill>
                <a:srgbClr val="19455E"/>
              </a:solidFill>
              <a:ln w="6350" cap="flat" cmpd="sng" algn="ctr">
                <a:solidFill>
                  <a:schemeClr val="accent3">
                    <a:shade val="50000"/>
                    <a:shade val="95000"/>
                    <a:satMod val="105000"/>
                  </a:schemeClr>
                </a:solidFill>
                <a:prstDash val="solid"/>
                <a:round/>
              </a:ln>
              <a:effectLst/>
            </c:spPr>
          </c:dPt>
          <c:cat>
            <c:strRef>
              <c:f>Sheet1!$A$2:$A$3</c:f>
              <c:strCache>
                <c:ptCount val="2"/>
                <c:pt idx="0">
                  <c:v>Job Boards</c:v>
                </c:pt>
                <c:pt idx="1">
                  <c:v>Career Site</c:v>
                </c:pt>
              </c:strCache>
            </c:strRef>
          </c:cat>
          <c:val>
            <c:numRef>
              <c:f>Sheet1!$B$2:$B$3</c:f>
              <c:numCache>
                <c:formatCode>General</c:formatCode>
                <c:ptCount val="2"/>
                <c:pt idx="0">
                  <c:v>5.0</c:v>
                </c:pt>
                <c:pt idx="1">
                  <c:v>17.0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Lato" charset="0"/>
              <a:ea typeface="Lato" charset="0"/>
              <a:cs typeface="Lato" charset="0"/>
            </a:defRPr>
          </a:pPr>
          <a:endParaRPr lang="en-US"/>
        </a:p>
      </c:txPr>
    </c:legend>
    <c:plotVisOnly val="1"/>
    <c:dispBlanksAs val="gap"/>
    <c:showDLblsOverMax val="0"/>
  </c:chart>
  <c:spPr>
    <a:solidFill>
      <a:schemeClr val="lt1"/>
    </a:solidFill>
    <a:ln w="6350" cap="flat" cmpd="sng" algn="ctr">
      <a:noFill/>
      <a:prstDash val="solid"/>
      <a:round/>
    </a:ln>
    <a:effectLst/>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solidFill>
                <a:latin typeface="Roboto Thin"/>
                <a:ea typeface="+mn-ea"/>
                <a:cs typeface="Roboto Thin"/>
              </a:defRPr>
            </a:pPr>
            <a:r>
              <a:rPr lang="en-US" dirty="0" smtClean="0">
                <a:latin typeface="Lato" charset="0"/>
                <a:ea typeface="Lato" charset="0"/>
                <a:cs typeface="Lato" charset="0"/>
              </a:rPr>
              <a:t>Quality by Source</a:t>
            </a:r>
            <a:endParaRPr lang="en-US" dirty="0">
              <a:latin typeface="Lato" charset="0"/>
              <a:ea typeface="Lato" charset="0"/>
              <a:cs typeface="Lato" charset="0"/>
            </a:endParaRPr>
          </a:p>
        </c:rich>
      </c:tx>
      <c:layout/>
      <c:overlay val="0"/>
      <c:spPr>
        <a:noFill/>
        <a:ln>
          <a:noFill/>
        </a:ln>
        <a:effectLst/>
      </c:spPr>
    </c:title>
    <c:autoTitleDeleted val="0"/>
    <c:plotArea>
      <c:layout/>
      <c:pieChart>
        <c:varyColors val="1"/>
        <c:ser>
          <c:idx val="0"/>
          <c:order val="0"/>
          <c:tx>
            <c:strRef>
              <c:f>Sheet1!$B$1</c:f>
              <c:strCache>
                <c:ptCount val="1"/>
                <c:pt idx="0">
                  <c:v>Quality by source</c:v>
                </c:pt>
              </c:strCache>
            </c:strRef>
          </c:tx>
          <c:dPt>
            <c:idx val="0"/>
            <c:bubble3D val="0"/>
            <c:spPr>
              <a:solidFill>
                <a:srgbClr val="95CE21"/>
              </a:solidFill>
              <a:ln w="6350" cap="flat" cmpd="sng" algn="ctr">
                <a:solidFill>
                  <a:schemeClr val="accent1">
                    <a:shade val="50000"/>
                    <a:shade val="95000"/>
                    <a:satMod val="105000"/>
                  </a:schemeClr>
                </a:solidFill>
                <a:prstDash val="solid"/>
                <a:round/>
              </a:ln>
              <a:effectLst/>
            </c:spPr>
          </c:dPt>
          <c:dPt>
            <c:idx val="1"/>
            <c:bubble3D val="0"/>
            <c:spPr>
              <a:solidFill>
                <a:srgbClr val="19455E"/>
              </a:solidFill>
              <a:ln w="6350" cap="flat" cmpd="sng" algn="ctr">
                <a:solidFill>
                  <a:schemeClr val="accent3">
                    <a:shade val="50000"/>
                    <a:shade val="95000"/>
                    <a:satMod val="105000"/>
                  </a:schemeClr>
                </a:solidFill>
                <a:prstDash val="solid"/>
                <a:round/>
              </a:ln>
              <a:effectLst/>
            </c:spPr>
          </c:dPt>
          <c:cat>
            <c:strRef>
              <c:f>Sheet1!$A$2:$A$3</c:f>
              <c:strCache>
                <c:ptCount val="2"/>
                <c:pt idx="0">
                  <c:v>Job Boards</c:v>
                </c:pt>
                <c:pt idx="1">
                  <c:v>Career Site</c:v>
                </c:pt>
              </c:strCache>
            </c:strRef>
          </c:cat>
          <c:val>
            <c:numRef>
              <c:f>Sheet1!$B$2:$B$3</c:f>
              <c:numCache>
                <c:formatCode>General</c:formatCode>
                <c:ptCount val="2"/>
                <c:pt idx="0">
                  <c:v>3.0</c:v>
                </c:pt>
                <c:pt idx="1">
                  <c:v>9.0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Lato" charset="0"/>
              <a:ea typeface="Lato" charset="0"/>
              <a:cs typeface="Lato" charset="0"/>
            </a:defRPr>
          </a:pPr>
          <a:endParaRPr lang="en-US"/>
        </a:p>
      </c:txPr>
    </c:legend>
    <c:plotVisOnly val="1"/>
    <c:dispBlanksAs val="gap"/>
    <c:showDLblsOverMax val="0"/>
  </c:chart>
  <c:spPr>
    <a:solidFill>
      <a:schemeClr val="lt1"/>
    </a:solidFill>
    <a:ln w="6350" cap="flat" cmpd="sng" algn="ctr">
      <a:noFill/>
      <a:prstDash val="solid"/>
      <a:round/>
    </a:ln>
    <a:effectLst/>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solidFill>
                <a:latin typeface="Roboto Thin"/>
                <a:ea typeface="+mn-ea"/>
                <a:cs typeface="Roboto Thin"/>
              </a:defRPr>
            </a:pPr>
            <a:r>
              <a:rPr lang="en-US" dirty="0" smtClean="0">
                <a:latin typeface="Lato" charset="0"/>
                <a:ea typeface="Lato" charset="0"/>
                <a:cs typeface="Lato" charset="0"/>
              </a:rPr>
              <a:t>Turnover %</a:t>
            </a:r>
            <a:endParaRPr lang="en-US" dirty="0">
              <a:latin typeface="Lato" charset="0"/>
              <a:ea typeface="Lato" charset="0"/>
              <a:cs typeface="Lato" charset="0"/>
            </a:endParaRPr>
          </a:p>
        </c:rich>
      </c:tx>
      <c:layout>
        <c:manualLayout>
          <c:xMode val="edge"/>
          <c:yMode val="edge"/>
          <c:x val="0.405595457956317"/>
          <c:y val="0.028397175870514"/>
        </c:manualLayout>
      </c:layout>
      <c:overlay val="0"/>
      <c:spPr>
        <a:noFill/>
        <a:ln>
          <a:noFill/>
        </a:ln>
        <a:effectLst/>
      </c:spPr>
    </c:title>
    <c:autoTitleDeleted val="0"/>
    <c:plotArea>
      <c:layout>
        <c:manualLayout>
          <c:layoutTarget val="inner"/>
          <c:xMode val="edge"/>
          <c:yMode val="edge"/>
          <c:x val="0.19045192770031"/>
          <c:y val="0.250362151835132"/>
          <c:w val="0.758487229207025"/>
          <c:h val="0.526778792388535"/>
        </c:manualLayout>
      </c:layout>
      <c:barChart>
        <c:barDir val="col"/>
        <c:grouping val="clustered"/>
        <c:varyColors val="0"/>
        <c:ser>
          <c:idx val="0"/>
          <c:order val="0"/>
          <c:tx>
            <c:strRef>
              <c:f>Sheet1!$B$1</c:f>
              <c:strCache>
                <c:ptCount val="1"/>
                <c:pt idx="0">
                  <c:v>Employees</c:v>
                </c:pt>
              </c:strCache>
            </c:strRef>
          </c:tx>
          <c:spPr>
            <a:solidFill>
              <a:srgbClr val="95CE21"/>
            </a:solidFill>
            <a:ln w="6350" cap="flat" cmpd="sng" algn="ctr">
              <a:solidFill>
                <a:schemeClr val="accent1">
                  <a:shade val="50000"/>
                  <a:shade val="95000"/>
                  <a:satMod val="105000"/>
                </a:schemeClr>
              </a:solidFill>
              <a:prstDash val="solid"/>
              <a:round/>
            </a:ln>
            <a:effectLst/>
          </c:spPr>
          <c:invertIfNegative val="0"/>
          <c:dPt>
            <c:idx val="1"/>
            <c:invertIfNegative val="0"/>
            <c:bubble3D val="0"/>
            <c:spPr>
              <a:solidFill>
                <a:srgbClr val="19455E"/>
              </a:solidFill>
              <a:ln w="6350" cap="flat" cmpd="sng" algn="ctr">
                <a:solidFill>
                  <a:schemeClr val="accent1">
                    <a:shade val="50000"/>
                    <a:shade val="95000"/>
                    <a:satMod val="105000"/>
                  </a:schemeClr>
                </a:solidFill>
                <a:prstDash val="solid"/>
                <a:round/>
              </a:ln>
              <a:effectLst/>
            </c:spPr>
          </c:dPt>
          <c:cat>
            <c:strRef>
              <c:f>Sheet1!$A$2:$A$3</c:f>
              <c:strCache>
                <c:ptCount val="2"/>
                <c:pt idx="0">
                  <c:v>This Group</c:v>
                </c:pt>
                <c:pt idx="1">
                  <c:v>Industry Average</c:v>
                </c:pt>
              </c:strCache>
            </c:strRef>
          </c:cat>
          <c:val>
            <c:numRef>
              <c:f>Sheet1!$B$2:$B$3</c:f>
              <c:numCache>
                <c:formatCode>General</c:formatCode>
                <c:ptCount val="2"/>
                <c:pt idx="0">
                  <c:v>13.0</c:v>
                </c:pt>
                <c:pt idx="1">
                  <c:v>70.0</c:v>
                </c:pt>
              </c:numCache>
            </c:numRef>
          </c:val>
        </c:ser>
        <c:dLbls>
          <c:showLegendKey val="0"/>
          <c:showVal val="0"/>
          <c:showCatName val="0"/>
          <c:showSerName val="0"/>
          <c:showPercent val="0"/>
          <c:showBubbleSize val="0"/>
        </c:dLbls>
        <c:gapWidth val="75"/>
        <c:axId val="-2125151136"/>
        <c:axId val="-2125149680"/>
      </c:barChart>
      <c:catAx>
        <c:axId val="-2125151136"/>
        <c:scaling>
          <c:orientation val="minMax"/>
        </c:scaling>
        <c:delete val="0"/>
        <c:axPos val="b"/>
        <c:numFmt formatCode="General" sourceLinked="0"/>
        <c:majorTickMark val="out"/>
        <c:minorTickMark val="none"/>
        <c:tickLblPos val="nextTo"/>
        <c:spPr>
          <a:noFill/>
          <a:ln w="6350" cap="flat" cmpd="sng" algn="ctr">
            <a:solidFill>
              <a:schemeClr val="dk1">
                <a:tint val="75000"/>
                <a:shade val="95000"/>
                <a:satMod val="105000"/>
              </a:schemeClr>
            </a:solidFill>
            <a:prstDash val="solid"/>
            <a:round/>
          </a:ln>
          <a:effectLst/>
        </c:spPr>
        <c:txPr>
          <a:bodyPr rot="-60000000" spcFirstLastPara="1" vertOverflow="ellipsis" vert="horz" wrap="square" anchor="ctr" anchorCtr="0"/>
          <a:lstStyle/>
          <a:p>
            <a:pPr>
              <a:defRPr sz="1800" b="0" i="0" u="none" strike="noStrike" kern="1200" baseline="0">
                <a:ln>
                  <a:noFill/>
                </a:ln>
                <a:solidFill>
                  <a:schemeClr val="dk1"/>
                </a:solidFill>
                <a:latin typeface="+mn-lt"/>
                <a:ea typeface="+mn-ea"/>
                <a:cs typeface="+mn-cs"/>
              </a:defRPr>
            </a:pPr>
            <a:endParaRPr lang="en-US"/>
          </a:p>
        </c:txPr>
        <c:crossAx val="-2125149680"/>
        <c:crosses val="autoZero"/>
        <c:auto val="1"/>
        <c:lblAlgn val="ctr"/>
        <c:lblOffset val="100"/>
        <c:noMultiLvlLbl val="0"/>
      </c:catAx>
      <c:valAx>
        <c:axId val="-2125149680"/>
        <c:scaling>
          <c:orientation val="minMax"/>
        </c:scaling>
        <c:delete val="0"/>
        <c:axPos val="l"/>
        <c:majorGridlines>
          <c:spPr>
            <a:ln w="0" cap="flat" cmpd="tri" algn="ctr">
              <a:solidFill>
                <a:schemeClr val="dk1">
                  <a:tint val="75000"/>
                  <a:shade val="95000"/>
                  <a:satMod val="105000"/>
                </a:schemeClr>
              </a:solidFill>
              <a:prstDash val="sysDot"/>
              <a:round/>
            </a:ln>
            <a:effectLst/>
          </c:spPr>
        </c:majorGridlines>
        <c:numFmt formatCode="General" sourceLinked="0"/>
        <c:majorTickMark val="none"/>
        <c:minorTickMark val="none"/>
        <c:tickLblPos val="nextTo"/>
        <c:spPr>
          <a:noFill/>
          <a:ln w="6350"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2125151136"/>
        <c:crosses val="autoZero"/>
        <c:crossBetween val="between"/>
        <c:majorUnit val="25.0"/>
      </c:valAx>
      <c:spPr>
        <a:noFill/>
        <a:ln>
          <a:noFill/>
        </a:ln>
        <a:effectLst/>
      </c:spPr>
    </c:plotArea>
    <c:plotVisOnly val="1"/>
    <c:dispBlanksAs val="gap"/>
    <c:showDLblsOverMax val="0"/>
  </c:chart>
  <c:spPr>
    <a:solidFill>
      <a:schemeClr val="lt1"/>
    </a:solidFill>
    <a:ln w="6350" cap="flat" cmpd="sng" algn="ctr">
      <a:noFill/>
      <a:prstDash val="solid"/>
      <a:round/>
    </a:ln>
    <a:effectLst/>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solidFill>
                <a:latin typeface="Lato" charset="0"/>
                <a:ea typeface="Lato" charset="0"/>
                <a:cs typeface="Lato" charset="0"/>
              </a:defRPr>
            </a:pPr>
            <a:r>
              <a:rPr lang="en-US" dirty="0" smtClean="0">
                <a:latin typeface="Lato" charset="0"/>
                <a:ea typeface="Lato" charset="0"/>
                <a:cs typeface="Lato" charset="0"/>
              </a:rPr>
              <a:t>Conversion</a:t>
            </a:r>
            <a:r>
              <a:rPr lang="en-US" baseline="0" dirty="0" smtClean="0">
                <a:latin typeface="Lato" charset="0"/>
                <a:ea typeface="Lato" charset="0"/>
                <a:cs typeface="Lato" charset="0"/>
              </a:rPr>
              <a:t> by Source</a:t>
            </a:r>
            <a:endParaRPr lang="en-US" dirty="0">
              <a:latin typeface="Lato" charset="0"/>
              <a:ea typeface="Lato" charset="0"/>
              <a:cs typeface="Lato" charset="0"/>
            </a:endParaRPr>
          </a:p>
        </c:rich>
      </c:tx>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rgbClr val="95CE21">
                  <a:alpha val="99000"/>
                </a:srgbClr>
              </a:solidFill>
              <a:ln w="6350" cap="flat" cmpd="sng" algn="ctr">
                <a:solidFill>
                  <a:schemeClr val="accent1">
                    <a:shade val="50000"/>
                    <a:shade val="95000"/>
                    <a:satMod val="105000"/>
                  </a:schemeClr>
                </a:solidFill>
                <a:prstDash val="solid"/>
                <a:round/>
              </a:ln>
              <a:effectLst/>
            </c:spPr>
          </c:dPt>
          <c:dPt>
            <c:idx val="1"/>
            <c:bubble3D val="0"/>
            <c:spPr>
              <a:solidFill>
                <a:srgbClr val="19455E"/>
              </a:solidFill>
              <a:ln w="6350" cap="flat" cmpd="sng" algn="ctr">
                <a:solidFill>
                  <a:schemeClr val="accent3">
                    <a:shade val="50000"/>
                    <a:shade val="95000"/>
                    <a:satMod val="105000"/>
                  </a:schemeClr>
                </a:solidFill>
                <a:prstDash val="solid"/>
                <a:round/>
              </a:ln>
              <a:effectLst/>
            </c:spPr>
          </c:dPt>
          <c:cat>
            <c:strRef>
              <c:f>Sheet1!$A$2:$A$3</c:f>
              <c:strCache>
                <c:ptCount val="2"/>
                <c:pt idx="0">
                  <c:v>Job Boards</c:v>
                </c:pt>
                <c:pt idx="1">
                  <c:v>Career Site</c:v>
                </c:pt>
              </c:strCache>
            </c:strRef>
          </c:cat>
          <c:val>
            <c:numRef>
              <c:f>Sheet1!$B$2:$B$3</c:f>
              <c:numCache>
                <c:formatCode>General</c:formatCode>
                <c:ptCount val="2"/>
                <c:pt idx="0">
                  <c:v>1.0</c:v>
                </c:pt>
                <c:pt idx="1">
                  <c:v>13.0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Lato" charset="0"/>
              <a:ea typeface="Lato" charset="0"/>
              <a:cs typeface="Lato" charset="0"/>
            </a:defRPr>
          </a:pPr>
          <a:endParaRPr lang="en-US"/>
        </a:p>
      </c:txPr>
    </c:legend>
    <c:plotVisOnly val="1"/>
    <c:dispBlanksAs val="gap"/>
    <c:showDLblsOverMax val="0"/>
  </c:chart>
  <c:spPr>
    <a:solidFill>
      <a:schemeClr val="lt1"/>
    </a:solidFill>
    <a:ln w="6350" cap="flat" cmpd="sng" algn="ctr">
      <a:noFill/>
      <a:prstDash val="solid"/>
      <a:round/>
    </a:ln>
    <a:effectLst/>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solidFill>
                <a:latin typeface="Lato" charset="0"/>
                <a:ea typeface="Lato" charset="0"/>
                <a:cs typeface="Lato" charset="0"/>
              </a:defRPr>
            </a:pPr>
            <a:r>
              <a:rPr lang="en-US" dirty="0" smtClean="0">
                <a:latin typeface="Lato" charset="0"/>
                <a:ea typeface="Lato" charset="0"/>
                <a:cs typeface="Lato" charset="0"/>
              </a:rPr>
              <a:t>Candidates by Source</a:t>
            </a:r>
            <a:endParaRPr lang="en-US" dirty="0">
              <a:latin typeface="Lato" charset="0"/>
              <a:ea typeface="Lato" charset="0"/>
              <a:cs typeface="Lato" charset="0"/>
            </a:endParaRPr>
          </a:p>
        </c:rich>
      </c:tx>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rgbClr val="95CE21"/>
              </a:solidFill>
              <a:ln w="6350" cap="flat" cmpd="sng" algn="ctr">
                <a:solidFill>
                  <a:schemeClr val="accent1">
                    <a:shade val="50000"/>
                    <a:shade val="95000"/>
                    <a:satMod val="105000"/>
                  </a:schemeClr>
                </a:solidFill>
                <a:prstDash val="solid"/>
                <a:round/>
              </a:ln>
              <a:effectLst/>
            </c:spPr>
          </c:dPt>
          <c:dPt>
            <c:idx val="1"/>
            <c:bubble3D val="0"/>
            <c:spPr>
              <a:solidFill>
                <a:srgbClr val="19455E"/>
              </a:solidFill>
              <a:ln w="6350" cap="flat" cmpd="sng" algn="ctr">
                <a:solidFill>
                  <a:schemeClr val="accent3">
                    <a:shade val="50000"/>
                    <a:shade val="95000"/>
                    <a:satMod val="105000"/>
                  </a:schemeClr>
                </a:solidFill>
                <a:prstDash val="solid"/>
                <a:round/>
              </a:ln>
              <a:effectLst/>
            </c:spPr>
          </c:dPt>
          <c:cat>
            <c:strRef>
              <c:f>Sheet1!$A$2:$A$3</c:f>
              <c:strCache>
                <c:ptCount val="2"/>
                <c:pt idx="0">
                  <c:v>Job Boards</c:v>
                </c:pt>
                <c:pt idx="1">
                  <c:v>Career Site</c:v>
                </c:pt>
              </c:strCache>
            </c:strRef>
          </c:cat>
          <c:val>
            <c:numRef>
              <c:f>Sheet1!$B$2:$B$3</c:f>
              <c:numCache>
                <c:formatCode>General</c:formatCode>
                <c:ptCount val="2"/>
                <c:pt idx="0">
                  <c:v>1499.0</c:v>
                </c:pt>
                <c:pt idx="1">
                  <c:v>326.0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Lato" charset="0"/>
              <a:ea typeface="Lato" charset="0"/>
              <a:cs typeface="Lato" charset="0"/>
            </a:defRPr>
          </a:pPr>
          <a:endParaRPr lang="en-US"/>
        </a:p>
      </c:txPr>
    </c:legend>
    <c:plotVisOnly val="1"/>
    <c:dispBlanksAs val="gap"/>
    <c:showDLblsOverMax val="0"/>
  </c:chart>
  <c:spPr>
    <a:solidFill>
      <a:schemeClr val="lt1"/>
    </a:solidFill>
    <a:ln w="6350" cap="flat" cmpd="sng" algn="ctr">
      <a:noFill/>
      <a:prstDash val="solid"/>
      <a:round/>
    </a:ln>
    <a:effectLst/>
  </c:spPr>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solidFill>
                <a:latin typeface="Lato" charset="0"/>
                <a:ea typeface="Lato" charset="0"/>
                <a:cs typeface="Lato" charset="0"/>
              </a:defRPr>
            </a:pPr>
            <a:r>
              <a:rPr lang="en-US" sz="2000" dirty="0" smtClean="0">
                <a:latin typeface="Lato" charset="0"/>
                <a:ea typeface="Lato" charset="0"/>
                <a:cs typeface="Lato" charset="0"/>
              </a:rPr>
              <a:t>Hires by Source</a:t>
            </a:r>
          </a:p>
        </c:rich>
      </c:tx>
      <c:layout>
        <c:manualLayout>
          <c:xMode val="edge"/>
          <c:yMode val="edge"/>
          <c:x val="0.145498055744152"/>
          <c:y val="0.0375112406178265"/>
        </c:manualLayout>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rgbClr val="95CE21"/>
              </a:solidFill>
              <a:ln w="6350" cap="flat" cmpd="sng" algn="ctr">
                <a:solidFill>
                  <a:schemeClr val="accent1">
                    <a:shade val="50000"/>
                    <a:shade val="95000"/>
                    <a:satMod val="105000"/>
                  </a:schemeClr>
                </a:solidFill>
                <a:prstDash val="solid"/>
                <a:round/>
              </a:ln>
              <a:effectLst/>
            </c:spPr>
          </c:dPt>
          <c:dPt>
            <c:idx val="1"/>
            <c:bubble3D val="0"/>
            <c:spPr>
              <a:solidFill>
                <a:srgbClr val="19455E"/>
              </a:solidFill>
              <a:ln w="6350" cap="flat" cmpd="sng" algn="ctr">
                <a:solidFill>
                  <a:schemeClr val="accent3">
                    <a:shade val="50000"/>
                    <a:shade val="95000"/>
                    <a:satMod val="105000"/>
                  </a:schemeClr>
                </a:solidFill>
                <a:prstDash val="solid"/>
                <a:round/>
              </a:ln>
              <a:effectLst/>
            </c:spPr>
          </c:dPt>
          <c:cat>
            <c:strRef>
              <c:f>Sheet1!$A$2:$A$3</c:f>
              <c:strCache>
                <c:ptCount val="2"/>
                <c:pt idx="0">
                  <c:v>Job Boards</c:v>
                </c:pt>
                <c:pt idx="1">
                  <c:v>Career Site</c:v>
                </c:pt>
              </c:strCache>
            </c:strRef>
          </c:cat>
          <c:val>
            <c:numRef>
              <c:f>Sheet1!$B$2:$B$3</c:f>
              <c:numCache>
                <c:formatCode>General</c:formatCode>
                <c:ptCount val="2"/>
                <c:pt idx="0">
                  <c:v>17.0</c:v>
                </c:pt>
                <c:pt idx="1">
                  <c:v>41.0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Lato" charset="0"/>
              <a:ea typeface="Lato" charset="0"/>
              <a:cs typeface="Lato" charset="0"/>
            </a:defRPr>
          </a:pPr>
          <a:endParaRPr lang="en-US"/>
        </a:p>
      </c:txPr>
    </c:legend>
    <c:plotVisOnly val="1"/>
    <c:dispBlanksAs val="gap"/>
    <c:showDLblsOverMax val="0"/>
  </c:chart>
  <c:spPr>
    <a:solidFill>
      <a:schemeClr val="lt1"/>
    </a:solidFill>
    <a:ln w="6350" cap="flat" cmpd="sng" algn="ctr">
      <a:noFill/>
      <a:prstDash val="solid"/>
      <a:round/>
    </a:ln>
    <a:effectLst/>
  </c:spPr>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solidFill>
                <a:latin typeface="Lato" charset="0"/>
                <a:ea typeface="Lato" charset="0"/>
                <a:cs typeface="Lato" charset="0"/>
              </a:defRPr>
            </a:pPr>
            <a:r>
              <a:rPr lang="en-US" dirty="0" smtClean="0">
                <a:latin typeface="Lato" charset="0"/>
                <a:ea typeface="Lato" charset="0"/>
                <a:cs typeface="Lato" charset="0"/>
              </a:rPr>
              <a:t>Quality by Source</a:t>
            </a:r>
            <a:endParaRPr lang="en-US" dirty="0">
              <a:latin typeface="Lato" charset="0"/>
              <a:ea typeface="Lato" charset="0"/>
              <a:cs typeface="Lato" charset="0"/>
            </a:endParaRPr>
          </a:p>
        </c:rich>
      </c:tx>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rgbClr val="95CE21"/>
              </a:solidFill>
              <a:ln w="6350" cap="flat" cmpd="sng" algn="ctr">
                <a:solidFill>
                  <a:schemeClr val="accent1">
                    <a:shade val="50000"/>
                    <a:shade val="95000"/>
                    <a:satMod val="105000"/>
                  </a:schemeClr>
                </a:solidFill>
                <a:prstDash val="solid"/>
                <a:round/>
              </a:ln>
              <a:effectLst/>
            </c:spPr>
          </c:dPt>
          <c:dPt>
            <c:idx val="1"/>
            <c:bubble3D val="0"/>
            <c:spPr>
              <a:solidFill>
                <a:srgbClr val="19455E"/>
              </a:solidFill>
              <a:ln w="6350" cap="flat" cmpd="sng" algn="ctr">
                <a:solidFill>
                  <a:schemeClr val="accent3">
                    <a:shade val="50000"/>
                    <a:shade val="95000"/>
                    <a:satMod val="105000"/>
                  </a:schemeClr>
                </a:solidFill>
                <a:prstDash val="solid"/>
                <a:round/>
              </a:ln>
              <a:effectLst/>
            </c:spPr>
          </c:dPt>
          <c:cat>
            <c:strRef>
              <c:f>Sheet1!$A$2:$A$3</c:f>
              <c:strCache>
                <c:ptCount val="2"/>
                <c:pt idx="0">
                  <c:v>Job Boards</c:v>
                </c:pt>
                <c:pt idx="1">
                  <c:v>Career Site</c:v>
                </c:pt>
              </c:strCache>
            </c:strRef>
          </c:cat>
          <c:val>
            <c:numRef>
              <c:f>Sheet1!$B$2:$B$3</c:f>
              <c:numCache>
                <c:formatCode>General</c:formatCode>
                <c:ptCount val="2"/>
                <c:pt idx="0">
                  <c:v>13.0</c:v>
                </c:pt>
                <c:pt idx="1">
                  <c:v>30.0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Lato" charset="0"/>
              <a:ea typeface="Lato" charset="0"/>
              <a:cs typeface="Lato" charset="0"/>
            </a:defRPr>
          </a:pPr>
          <a:endParaRPr lang="en-US"/>
        </a:p>
      </c:txPr>
    </c:legend>
    <c:plotVisOnly val="1"/>
    <c:dispBlanksAs val="gap"/>
    <c:showDLblsOverMax val="0"/>
  </c:chart>
  <c:spPr>
    <a:solidFill>
      <a:schemeClr val="lt1"/>
    </a:solidFill>
    <a:ln w="6350" cap="flat" cmpd="sng" algn="ctr">
      <a:noFill/>
      <a:prstDash val="solid"/>
      <a:round/>
    </a:ln>
    <a:effectLst/>
  </c:spPr>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217927-3012-D742-9E9B-DD5E3CDBFC9D}" type="datetimeFigureOut">
              <a:rPr lang="en-US" smtClean="0"/>
              <a:t>2/12/17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41EECF-4466-CA44-9B38-D322BCC873C1}" type="slidenum">
              <a:rPr lang="en-US" smtClean="0"/>
              <a:t>‹#›</a:t>
            </a:fld>
            <a:endParaRPr lang="en-US"/>
          </a:p>
        </p:txBody>
      </p:sp>
    </p:spTree>
    <p:extLst>
      <p:ext uri="{BB962C8B-B14F-4D97-AF65-F5344CB8AC3E}">
        <p14:creationId xmlns:p14="http://schemas.microsoft.com/office/powerpoint/2010/main" val="10949733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4E1ECF-FCD7-2544-BD28-B85EA2FC210C}" type="datetimeFigureOut">
              <a:rPr lang="en-US" smtClean="0"/>
              <a:t>2/12/17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B28E94-58AE-0B4F-8F4E-E773BCE86059}" type="slidenum">
              <a:rPr lang="en-US" smtClean="0"/>
              <a:t>‹#›</a:t>
            </a:fld>
            <a:endParaRPr lang="en-US"/>
          </a:p>
        </p:txBody>
      </p:sp>
    </p:spTree>
    <p:extLst>
      <p:ext uri="{BB962C8B-B14F-4D97-AF65-F5344CB8AC3E}">
        <p14:creationId xmlns:p14="http://schemas.microsoft.com/office/powerpoint/2010/main" val="10182034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p>
          <a:p>
            <a:endParaRPr lang="en-US" dirty="0" smtClean="0"/>
          </a:p>
          <a:p>
            <a:r>
              <a:rPr lang="en-US" dirty="0" smtClean="0"/>
              <a:t>Next</a:t>
            </a:r>
            <a:r>
              <a:rPr lang="en-US" baseline="0" dirty="0" smtClean="0"/>
              <a:t> 90 minutes</a:t>
            </a:r>
          </a:p>
          <a:p>
            <a:endParaRPr lang="en-US" baseline="0" dirty="0" smtClean="0"/>
          </a:p>
          <a:p>
            <a:r>
              <a:rPr lang="en-US" baseline="0" dirty="0" smtClean="0"/>
              <a:t>Goal - takeaways - things you can act on in your store next week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1</a:t>
            </a:fld>
            <a:endParaRPr lang="en-US"/>
          </a:p>
        </p:txBody>
      </p:sp>
    </p:spTree>
    <p:extLst>
      <p:ext uri="{BB962C8B-B14F-4D97-AF65-F5344CB8AC3E}">
        <p14:creationId xmlns:p14="http://schemas.microsoft.com/office/powerpoint/2010/main" val="202922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Avenir Roman" charset="0"/>
                <a:ea typeface="ＭＳ Ｐゴシック" charset="0"/>
                <a:cs typeface="Avenir Roman" charset="0"/>
                <a:sym typeface="Avenir Roman" charset="0"/>
              </a:rPr>
              <a:t>when was the last time you set a goal for yourself that you didn’t meet or achieve? </a:t>
            </a:r>
          </a:p>
          <a:p>
            <a:endParaRPr lang="en-US" sz="1200" kern="1200" dirty="0" smtClean="0">
              <a:solidFill>
                <a:srgbClr val="000000"/>
              </a:solidFill>
              <a:effectLst/>
              <a:latin typeface="Avenir Roman" charset="0"/>
              <a:ea typeface="ＭＳ Ｐゴシック" charset="0"/>
              <a:cs typeface="Avenir Roman" charset="0"/>
              <a:sym typeface="Avenir Roman" charset="0"/>
            </a:endParaRPr>
          </a:p>
          <a:p>
            <a:r>
              <a:rPr lang="en-US" sz="1200" kern="1200" dirty="0" smtClean="0">
                <a:solidFill>
                  <a:srgbClr val="000000"/>
                </a:solidFill>
                <a:effectLst/>
                <a:latin typeface="Avenir Roman" charset="0"/>
                <a:ea typeface="ＭＳ Ｐゴシック" charset="0"/>
                <a:cs typeface="Avenir Roman" charset="0"/>
                <a:sym typeface="Avenir Roman" charset="0"/>
              </a:rPr>
              <a:t>internal locus of control will say things to you like, I should have done a better job understanding what was expected of me, I should have asked better questions or it was a holiday weekend, I didn’t watch my staffing levels, I let a couple people take off, I’m sorry that’s my fault.   Vs. </a:t>
            </a:r>
          </a:p>
          <a:p>
            <a:endParaRPr lang="en-US" sz="1200" kern="1200" dirty="0" smtClean="0">
              <a:solidFill>
                <a:srgbClr val="000000"/>
              </a:solidFill>
              <a:effectLst/>
              <a:latin typeface="Avenir Roman" charset="0"/>
              <a:ea typeface="ＭＳ Ｐゴシック" charset="0"/>
              <a:cs typeface="Avenir Roman" charset="0"/>
              <a:sym typeface="Avenir Roman" charset="0"/>
            </a:endParaRPr>
          </a:p>
          <a:p>
            <a:r>
              <a:rPr lang="en-US" sz="1200" kern="1200" dirty="0" smtClean="0">
                <a:solidFill>
                  <a:srgbClr val="000000"/>
                </a:solidFill>
                <a:effectLst/>
                <a:latin typeface="Avenir Roman" charset="0"/>
                <a:ea typeface="ＭＳ Ｐゴシック" charset="0"/>
                <a:cs typeface="Avenir Roman" charset="0"/>
                <a:sym typeface="Avenir Roman" charset="0"/>
              </a:rPr>
              <a:t>An external locus of control that </a:t>
            </a:r>
            <a:r>
              <a:rPr lang="en-US" sz="1200" kern="1200" dirty="0" err="1" smtClean="0">
                <a:solidFill>
                  <a:srgbClr val="000000"/>
                </a:solidFill>
                <a:effectLst/>
                <a:latin typeface="Avenir Roman" charset="0"/>
                <a:ea typeface="ＭＳ Ｐゴシック" charset="0"/>
                <a:cs typeface="Avenir Roman" charset="0"/>
                <a:sym typeface="Avenir Roman" charset="0"/>
              </a:rPr>
              <a:t>didn</a:t>
            </a:r>
            <a:r>
              <a:rPr lang="uk-UA" sz="1200" kern="1200" dirty="0" smtClean="0">
                <a:solidFill>
                  <a:srgbClr val="000000"/>
                </a:solidFill>
                <a:effectLst/>
                <a:latin typeface="Avenir Roman" charset="0"/>
                <a:ea typeface="ＭＳ Ｐゴシック" charset="0"/>
                <a:cs typeface="Avenir Roman" charset="0"/>
                <a:sym typeface="Avenir Roman" charset="0"/>
              </a:rPr>
              <a:t>’</a:t>
            </a:r>
            <a:r>
              <a:rPr lang="en-US" sz="1200" kern="1200" dirty="0" smtClean="0">
                <a:solidFill>
                  <a:srgbClr val="000000"/>
                </a:solidFill>
                <a:effectLst/>
                <a:latin typeface="Avenir Roman" charset="0"/>
                <a:ea typeface="ＭＳ Ｐゴシック" charset="0"/>
                <a:cs typeface="Avenir Roman" charset="0"/>
                <a:sym typeface="Avenir Roman" charset="0"/>
              </a:rPr>
              <a:t>t hit goal - the economy is bad, we don’t have the inventory we need, financing killed my deals.  They are excuses and nothing has to do with me.  It’s all of this other stuff happening to me.  People with an internal locus of control have a 40% higher likelihood of being top performers. 40…  </a:t>
            </a:r>
          </a:p>
          <a:p>
            <a:endParaRPr lang="en-US" sz="1200" kern="1200" dirty="0" smtClean="0">
              <a:solidFill>
                <a:srgbClr val="000000"/>
              </a:solidFill>
              <a:effectLst/>
              <a:latin typeface="Avenir Roman" charset="0"/>
              <a:ea typeface="ＭＳ Ｐゴシック" charset="0"/>
              <a:cs typeface="Avenir Roman" charset="0"/>
              <a:sym typeface="Avenir Roman" charset="0"/>
            </a:endParaRPr>
          </a:p>
          <a:p>
            <a:r>
              <a:rPr lang="en-US" sz="1200" kern="1200" dirty="0" smtClean="0">
                <a:solidFill>
                  <a:srgbClr val="000000"/>
                </a:solidFill>
                <a:effectLst/>
                <a:latin typeface="Avenir Roman" charset="0"/>
                <a:ea typeface="ＭＳ Ｐゴシック" charset="0"/>
                <a:cs typeface="Avenir Roman" charset="0"/>
                <a:sym typeface="Avenir Roman" charset="0"/>
              </a:rPr>
              <a:t>So ask them, when was the last time you set a goal for yourself that you didn’t meet or achieve?  Tell me why, what was going on there. </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I this, I that  - you are probably talking to someone who owns it.   </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Those guys, they – probably not</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This works on family members and children too and by the time they are 12 it’s pretty much baked….</a:t>
            </a:r>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16</a:t>
            </a:fld>
            <a:endParaRPr lang="en-US"/>
          </a:p>
        </p:txBody>
      </p:sp>
    </p:spTree>
    <p:extLst>
      <p:ext uri="{BB962C8B-B14F-4D97-AF65-F5344CB8AC3E}">
        <p14:creationId xmlns:p14="http://schemas.microsoft.com/office/powerpoint/2010/main" val="635180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effectLst/>
                <a:latin typeface="Avenir Roman" charset="0"/>
                <a:ea typeface="ＭＳ Ｐゴシック" charset="0"/>
                <a:cs typeface="Avenir Roman" charset="0"/>
                <a:sym typeface="Avenir Roman" charset="0"/>
              </a:rPr>
              <a:t>What were you accountable for, how was performance measured,</a:t>
            </a:r>
            <a:r>
              <a:rPr lang="en-US" sz="1200" kern="1200" baseline="0" dirty="0" smtClean="0">
                <a:solidFill>
                  <a:srgbClr val="000000"/>
                </a:solidFill>
                <a:effectLst/>
                <a:latin typeface="Avenir Roman" charset="0"/>
                <a:ea typeface="ＭＳ Ｐゴシック" charset="0"/>
                <a:cs typeface="Avenir Roman" charset="0"/>
                <a:sym typeface="Avenir Roman" charset="0"/>
              </a:rPr>
              <a:t> where did you rank on the team?</a:t>
            </a:r>
            <a:endParaRPr lang="en-US" sz="1200" kern="1200" dirty="0" smtClean="0">
              <a:solidFill>
                <a:srgbClr val="000000"/>
              </a:solidFill>
              <a:effectLst/>
              <a:latin typeface="Avenir Roman" charset="0"/>
              <a:ea typeface="ＭＳ Ｐゴシック" charset="0"/>
              <a:cs typeface="Avenir Roman" charset="0"/>
              <a:sym typeface="Avenir Roman"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rgbClr val="000000"/>
              </a:solidFill>
              <a:effectLst/>
              <a:latin typeface="Avenir Roman" charset="0"/>
              <a:ea typeface="ＭＳ Ｐゴシック" charset="0"/>
              <a:cs typeface="Avenir Roman" charset="0"/>
              <a:sym typeface="Avenir Roman"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effectLst/>
                <a:latin typeface="Avenir Roman" charset="0"/>
                <a:ea typeface="ＭＳ Ｐゴシック" charset="0"/>
                <a:cs typeface="Avenir Roman" charset="0"/>
                <a:sym typeface="Avenir Roman" charset="0"/>
              </a:rPr>
              <a:t>Ok</a:t>
            </a:r>
            <a:r>
              <a:rPr lang="en-US" sz="1200" kern="1200" dirty="0" smtClean="0">
                <a:solidFill>
                  <a:srgbClr val="000000"/>
                </a:solidFill>
                <a:effectLst/>
                <a:latin typeface="Avenir Roman" charset="0"/>
                <a:ea typeface="ＭＳ Ｐゴシック" charset="0"/>
                <a:cs typeface="Avenir Roman" charset="0"/>
                <a:sym typeface="Avenir Roman" charset="0"/>
              </a:rPr>
              <a:t>, Prior related job success.  It doesn’t matter what the job was it matters that the performance was measured.  So if you are hiring someone from outside of this industry, try your best to hire people who worked in jobs where their performance was measured.  Vs. people who worked in jobs where it wasn’t.  It doesn’t mean that someone who’s performance wasn’t monitored or measured isn’t going to be a good fit.  Just means over the long run if you hire more folks where performance is measured you will be better off.  What does measuring performance mean.  Go into any Starbucks.  They are happy but they get the snot measured out of them.  From customer walking in, to coffee waste to point of sale throughput to timing to hours.  Starbucks barista is one of the most measured people in your neighborhood.  Hyper managed role and they love it.  People that work in that environment and like it, you want in your store, why? Because it’s all about monthly targets.  If someone is not used to monthly pressure, not saying don’t want to hire them.  Just saying that the risk of them not being able to hack it just went way up. </a:t>
            </a:r>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17</a:t>
            </a:fld>
            <a:endParaRPr lang="en-US"/>
          </a:p>
        </p:txBody>
      </p:sp>
    </p:spTree>
    <p:extLst>
      <p:ext uri="{BB962C8B-B14F-4D97-AF65-F5344CB8AC3E}">
        <p14:creationId xmlns:p14="http://schemas.microsoft.com/office/powerpoint/2010/main" val="80722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effectLst/>
                <a:latin typeface="Avenir Roman" charset="0"/>
                <a:ea typeface="ＭＳ Ｐゴシック" charset="0"/>
                <a:cs typeface="Avenir Roman" charset="0"/>
                <a:sym typeface="Avenir Roman" charset="0"/>
              </a:rPr>
              <a:t>Finally culture fit. This one can get a little squishy....</a:t>
            </a:r>
            <a:r>
              <a:rPr lang="en-US" sz="1200" kern="1200" baseline="0" dirty="0" smtClean="0">
                <a:solidFill>
                  <a:srgbClr val="000000"/>
                </a:solidFill>
                <a:effectLst/>
                <a:latin typeface="Avenir Roman" charset="0"/>
                <a:ea typeface="ＭＳ Ｐゴシック" charset="0"/>
                <a:cs typeface="Avenir Roman" charset="0"/>
                <a:sym typeface="Avenir Roman" charset="0"/>
              </a:rPr>
              <a:t> </a:t>
            </a:r>
            <a:r>
              <a:rPr lang="en-US" sz="1200" kern="1200" dirty="0" smtClean="0">
                <a:solidFill>
                  <a:srgbClr val="000000"/>
                </a:solidFill>
                <a:effectLst/>
                <a:latin typeface="Avenir Roman" charset="0"/>
                <a:ea typeface="ＭＳ Ｐゴシック" charset="0"/>
                <a:cs typeface="Avenir Roman" charset="0"/>
                <a:sym typeface="Avenir Roman" charset="0"/>
              </a:rPr>
              <a:t>So Culture fit is less about plaque that is in the stores lobby and more  about your value system as a manager.  So the best way to understand what my value system is as a manager is to do an exercise from Jim Collins (Good to great, built to last, etc.)  Approach called Mission to Mars.  Goes something like this.  We have discovered life on Mars.  Big news.  Your dealership, your store has been selected to send one employee on this most important mission of humankind – first contact.  We have one opportunity to get this right.  Which person on your team do you pick?  Can’t be you.  Who do you send?  Got a person. Now, make a list of all the reasons why you picked that person.  They are on time, they are consciences, work hard, service minded, etc.  Come up with that list.  Guess what – that is a list of  your values as a manager. Those are the things you value and when you hire someone into your team that might be great at what they do but not in the way you value it, that is when you can get into trouble.  If you value loud arm waiving, pacing, constant motion kind of selling, you are doing to value that kind of Product Specialist.  If you don’t value quiet, methodical, research based highly prepared before the person comes in selling that would appear less urgent but really isn’t then that person is going to drive you crazy even if they hit numbers.  Know what you value.  And if you are looking to cut your risk of making bad decisions hire into the culture that you have defined into your brain.  </a:t>
            </a:r>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18</a:t>
            </a:fld>
            <a:endParaRPr lang="en-US"/>
          </a:p>
        </p:txBody>
      </p:sp>
    </p:spTree>
    <p:extLst>
      <p:ext uri="{BB962C8B-B14F-4D97-AF65-F5344CB8AC3E}">
        <p14:creationId xmlns:p14="http://schemas.microsoft.com/office/powerpoint/2010/main" val="1419150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smtClean="0">
                <a:solidFill>
                  <a:srgbClr val="000000"/>
                </a:solidFill>
                <a:effectLst/>
                <a:latin typeface="Avenir Roman" charset="0"/>
                <a:ea typeface="ＭＳ Ｐゴシック" charset="0"/>
                <a:cs typeface="Avenir Roman" charset="0"/>
                <a:sym typeface="Avenir Roman" charset="0"/>
              </a:rPr>
              <a:t>Here’s what the new process looks like.  </a:t>
            </a:r>
          </a:p>
          <a:p>
            <a:r>
              <a:rPr lang="en-US" sz="2400" kern="1200" dirty="0" smtClean="0">
                <a:solidFill>
                  <a:srgbClr val="000000"/>
                </a:solidFill>
                <a:effectLst/>
                <a:latin typeface="Avenir Roman" charset="0"/>
                <a:ea typeface="ＭＳ Ｐゴシック" charset="0"/>
                <a:cs typeface="Avenir Roman" charset="0"/>
                <a:sym typeface="Avenir Roman" charset="0"/>
              </a:rPr>
              <a:t> </a:t>
            </a:r>
          </a:p>
          <a:p>
            <a:r>
              <a:rPr lang="en-US" sz="2400" kern="1200" dirty="0" smtClean="0">
                <a:solidFill>
                  <a:srgbClr val="000000"/>
                </a:solidFill>
                <a:effectLst/>
                <a:latin typeface="Avenir Roman" charset="0"/>
                <a:ea typeface="ＭＳ Ｐゴシック" charset="0"/>
                <a:cs typeface="Avenir Roman" charset="0"/>
                <a:sym typeface="Avenir Roman" charset="0"/>
              </a:rPr>
              <a:t>Before we post a job and create a job description and spend a lot of money with </a:t>
            </a:r>
            <a:r>
              <a:rPr lang="en-US" sz="2400" kern="1200" dirty="0" err="1" smtClean="0">
                <a:solidFill>
                  <a:srgbClr val="000000"/>
                </a:solidFill>
                <a:effectLst/>
                <a:latin typeface="Avenir Roman" charset="0"/>
                <a:ea typeface="ＭＳ Ｐゴシック" charset="0"/>
                <a:cs typeface="Avenir Roman" charset="0"/>
                <a:sym typeface="Avenir Roman" charset="0"/>
              </a:rPr>
              <a:t>careerbuilder</a:t>
            </a:r>
            <a:r>
              <a:rPr lang="en-US" sz="2400" kern="1200" dirty="0" smtClean="0">
                <a:solidFill>
                  <a:srgbClr val="000000"/>
                </a:solidFill>
                <a:effectLst/>
                <a:latin typeface="Avenir Roman" charset="0"/>
                <a:ea typeface="ＭＳ Ｐゴシック" charset="0"/>
                <a:cs typeface="Avenir Roman" charset="0"/>
                <a:sym typeface="Avenir Roman" charset="0"/>
              </a:rPr>
              <a:t>, monster, etc.  we need to take time to profile the role, most importantly analyzing and defining the outcomes of the role. </a:t>
            </a:r>
          </a:p>
          <a:p>
            <a:r>
              <a:rPr lang="en-US" sz="2400" kern="1200" dirty="0" smtClean="0">
                <a:solidFill>
                  <a:srgbClr val="000000"/>
                </a:solidFill>
                <a:effectLst/>
                <a:latin typeface="Avenir Roman" charset="0"/>
                <a:ea typeface="ＭＳ Ｐゴシック" charset="0"/>
                <a:cs typeface="Avenir Roman" charset="0"/>
                <a:sym typeface="Avenir Roman" charset="0"/>
              </a:rPr>
              <a:t> </a:t>
            </a:r>
          </a:p>
          <a:p>
            <a:r>
              <a:rPr lang="en-US" sz="2400" kern="1200" dirty="0" smtClean="0">
                <a:solidFill>
                  <a:srgbClr val="000000"/>
                </a:solidFill>
                <a:effectLst/>
                <a:latin typeface="Avenir Roman" charset="0"/>
                <a:ea typeface="ＭＳ Ｐゴシック" charset="0"/>
                <a:cs typeface="Avenir Roman" charset="0"/>
                <a:sym typeface="Avenir Roman" charset="0"/>
              </a:rPr>
              <a:t>Then we need a good pool of candidates, sourcing is important. </a:t>
            </a:r>
          </a:p>
          <a:p>
            <a:r>
              <a:rPr lang="en-US" sz="2400" kern="1200" dirty="0" smtClean="0">
                <a:solidFill>
                  <a:srgbClr val="000000"/>
                </a:solidFill>
                <a:effectLst/>
                <a:latin typeface="Avenir Roman" charset="0"/>
                <a:ea typeface="ＭＳ Ｐゴシック" charset="0"/>
                <a:cs typeface="Avenir Roman" charset="0"/>
                <a:sym typeface="Avenir Roman" charset="0"/>
              </a:rPr>
              <a:t> </a:t>
            </a:r>
          </a:p>
          <a:p>
            <a:r>
              <a:rPr lang="en-US" sz="2400" kern="1200" dirty="0" smtClean="0">
                <a:solidFill>
                  <a:srgbClr val="000000"/>
                </a:solidFill>
                <a:effectLst/>
                <a:latin typeface="Avenir Roman" charset="0"/>
                <a:ea typeface="ＭＳ Ｐゴシック" charset="0"/>
                <a:cs typeface="Avenir Roman" charset="0"/>
                <a:sym typeface="Avenir Roman" charset="0"/>
              </a:rPr>
              <a:t>Then we put them through a defined, structured and scored interview process</a:t>
            </a:r>
          </a:p>
          <a:p>
            <a:r>
              <a:rPr lang="en-US" sz="2400" kern="1200" dirty="0" smtClean="0">
                <a:solidFill>
                  <a:srgbClr val="000000"/>
                </a:solidFill>
                <a:effectLst/>
                <a:latin typeface="Avenir Roman" charset="0"/>
                <a:ea typeface="ＭＳ Ｐゴシック" charset="0"/>
                <a:cs typeface="Avenir Roman" charset="0"/>
                <a:sym typeface="Avenir Roman" charset="0"/>
              </a:rPr>
              <a:t> </a:t>
            </a:r>
          </a:p>
          <a:p>
            <a:r>
              <a:rPr lang="en-US" sz="2400" kern="1200" dirty="0" smtClean="0">
                <a:solidFill>
                  <a:srgbClr val="000000"/>
                </a:solidFill>
                <a:effectLst/>
                <a:latin typeface="Avenir Roman" charset="0"/>
                <a:ea typeface="ＭＳ Ｐゴシック" charset="0"/>
                <a:cs typeface="Avenir Roman" charset="0"/>
                <a:sym typeface="Avenir Roman" charset="0"/>
              </a:rPr>
              <a:t>Finally, we are going to verify everything that we have heard throughout the process</a:t>
            </a:r>
          </a:p>
          <a:p>
            <a:r>
              <a:rPr lang="en-US" sz="2400" kern="1200" dirty="0" smtClean="0">
                <a:solidFill>
                  <a:srgbClr val="000000"/>
                </a:solidFill>
                <a:effectLst/>
                <a:latin typeface="Avenir Roman" charset="0"/>
                <a:ea typeface="ＭＳ Ｐゴシック" charset="0"/>
                <a:cs typeface="Avenir Roman" charset="0"/>
                <a:sym typeface="Avenir Roman" charset="0"/>
              </a:rPr>
              <a:t> </a:t>
            </a:r>
          </a:p>
          <a:p>
            <a:r>
              <a:rPr lang="en-US" sz="2400" kern="1200" dirty="0" smtClean="0">
                <a:solidFill>
                  <a:srgbClr val="000000"/>
                </a:solidFill>
                <a:effectLst/>
                <a:latin typeface="Avenir Roman" charset="0"/>
                <a:ea typeface="ＭＳ Ｐゴシック" charset="0"/>
                <a:cs typeface="Avenir Roman" charset="0"/>
                <a:sym typeface="Avenir Roman" charset="0"/>
              </a:rPr>
              <a:t>Dive into each of these more.</a:t>
            </a:r>
          </a:p>
          <a:p>
            <a:endParaRPr lang="en-US" dirty="0"/>
          </a:p>
        </p:txBody>
      </p:sp>
    </p:spTree>
    <p:extLst>
      <p:ext uri="{BB962C8B-B14F-4D97-AF65-F5344CB8AC3E}">
        <p14:creationId xmlns:p14="http://schemas.microsoft.com/office/powerpoint/2010/main" val="1386423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Avenir Roman" charset="0"/>
                <a:ea typeface="ＭＳ Ｐゴシック" charset="0"/>
                <a:cs typeface="Avenir Roman" charset="0"/>
                <a:sym typeface="Avenir Roman" charset="0"/>
              </a:rPr>
              <a:t>We are going to do a quick walk through of the generations as we talk about what it takes to bring these next generation hires into your store. </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Traditionalists came of age in the 40’s and 50’s – also called the Greatest Generation.  Largely out of the workforce now.  Single low digits as a percentage of the workforce.</a:t>
            </a:r>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22</a:t>
            </a:fld>
            <a:endParaRPr lang="en-US"/>
          </a:p>
        </p:txBody>
      </p:sp>
    </p:spTree>
    <p:extLst>
      <p:ext uri="{BB962C8B-B14F-4D97-AF65-F5344CB8AC3E}">
        <p14:creationId xmlns:p14="http://schemas.microsoft.com/office/powerpoint/2010/main" val="675264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effectLst/>
                <a:latin typeface="Avenir Roman" charset="0"/>
                <a:ea typeface="ＭＳ Ｐゴシック" charset="0"/>
                <a:cs typeface="Avenir Roman" charset="0"/>
                <a:sym typeface="Avenir Roman" charset="0"/>
              </a:rPr>
              <a:t>Baby Boomers – (Think</a:t>
            </a:r>
            <a:r>
              <a:rPr lang="en-US" sz="1200" kern="1200" baseline="0" dirty="0" smtClean="0">
                <a:solidFill>
                  <a:srgbClr val="000000"/>
                </a:solidFill>
                <a:effectLst/>
                <a:latin typeface="Avenir Roman" charset="0"/>
                <a:ea typeface="ＭＳ Ｐゴシック" charset="0"/>
                <a:cs typeface="Avenir Roman" charset="0"/>
                <a:sym typeface="Avenir Roman" charset="0"/>
              </a:rPr>
              <a:t> I see a few of you in this picture</a:t>
            </a:r>
            <a:r>
              <a:rPr lang="is-IS" sz="1200" kern="1200" baseline="0" dirty="0" smtClean="0">
                <a:solidFill>
                  <a:srgbClr val="000000"/>
                </a:solidFill>
                <a:effectLst/>
                <a:latin typeface="Avenir Roman" charset="0"/>
                <a:ea typeface="ＭＳ Ｐゴシック" charset="0"/>
                <a:cs typeface="Avenir Roman" charset="0"/>
                <a:sym typeface="Avenir Roman" charset="0"/>
              </a:rPr>
              <a:t>…)</a:t>
            </a:r>
            <a:r>
              <a:rPr lang="en-US" sz="1200" kern="1200" dirty="0" smtClean="0">
                <a:solidFill>
                  <a:srgbClr val="000000"/>
                </a:solidFill>
                <a:effectLst/>
                <a:latin typeface="Avenir Roman" charset="0"/>
                <a:ea typeface="ＭＳ Ｐゴシック" charset="0"/>
                <a:cs typeface="Avenir Roman" charset="0"/>
                <a:sym typeface="Avenir Roman" charset="0"/>
              </a:rPr>
              <a:t> as a Gen </a:t>
            </a:r>
            <a:r>
              <a:rPr lang="en-US" sz="1200" kern="1200" dirty="0" err="1" smtClean="0">
                <a:solidFill>
                  <a:srgbClr val="000000"/>
                </a:solidFill>
                <a:effectLst/>
                <a:latin typeface="Avenir Roman" charset="0"/>
                <a:ea typeface="ＭＳ Ｐゴシック" charset="0"/>
                <a:cs typeface="Avenir Roman" charset="0"/>
                <a:sym typeface="Avenir Roman" charset="0"/>
              </a:rPr>
              <a:t>Xer</a:t>
            </a:r>
            <a:r>
              <a:rPr lang="en-US" sz="1200" kern="1200" dirty="0" smtClean="0">
                <a:solidFill>
                  <a:srgbClr val="000000"/>
                </a:solidFill>
                <a:effectLst/>
                <a:latin typeface="Avenir Roman" charset="0"/>
                <a:ea typeface="ＭＳ Ｐゴシック" charset="0"/>
                <a:cs typeface="Avenir Roman" charset="0"/>
                <a:sym typeface="Avenir Roman" charset="0"/>
              </a:rPr>
              <a:t>, these are my parents.  Came of age in the 60’s and early 70’s.  have been the dominant workforce in America since that time.   They run the stores they are the major employee percentage at dealerships.  This is no longer going to be the case shortly. </a:t>
            </a:r>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23</a:t>
            </a:fld>
            <a:endParaRPr lang="en-US"/>
          </a:p>
        </p:txBody>
      </p:sp>
    </p:spTree>
    <p:extLst>
      <p:ext uri="{BB962C8B-B14F-4D97-AF65-F5344CB8AC3E}">
        <p14:creationId xmlns:p14="http://schemas.microsoft.com/office/powerpoint/2010/main" val="1864961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Avenir Roman" charset="0"/>
                <a:ea typeface="ＭＳ Ｐゴシック" charset="0"/>
                <a:cs typeface="Avenir Roman" charset="0"/>
                <a:sym typeface="Avenir Roman" charset="0"/>
              </a:rPr>
              <a:t>This is Gen X.  This is our CEO Adam Robinson and I am in this bucket as well.  We are the smallest generation.  Born between 69 and 80ish… depending on who you ask.  We are the smallest generation but we are now inheriting the world.  So, we are inheriting this from the boomers…. There aren’t that many of us… We are sandwiched in by baby boomers and </a:t>
            </a:r>
            <a:r>
              <a:rPr lang="en-US" sz="1200" kern="1200" dirty="0" err="1" smtClean="0">
                <a:solidFill>
                  <a:srgbClr val="000000"/>
                </a:solidFill>
                <a:effectLst/>
                <a:latin typeface="Avenir Roman" charset="0"/>
                <a:ea typeface="ＭＳ Ｐゴシック" charset="0"/>
                <a:cs typeface="Avenir Roman" charset="0"/>
                <a:sym typeface="Avenir Roman" charset="0"/>
              </a:rPr>
              <a:t>millennials</a:t>
            </a:r>
            <a:r>
              <a:rPr lang="en-US" sz="1200" kern="1200" dirty="0" smtClean="0">
                <a:solidFill>
                  <a:srgbClr val="000000"/>
                </a:solidFill>
                <a:effectLst/>
                <a:latin typeface="Avenir Roman" charset="0"/>
                <a:ea typeface="ＭＳ Ｐゴシック" charset="0"/>
                <a:cs typeface="Avenir Roman" charset="0"/>
                <a:sym typeface="Avenir Roman" charset="0"/>
              </a:rPr>
              <a:t>… We are not going to last long – because there aren’t that many of us. </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So there aren’t enough of us to fill all the jobs vacancies that the boomers are leaving.  </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So…. meet your new workforce…..</a:t>
            </a:r>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24</a:t>
            </a:fld>
            <a:endParaRPr lang="en-US"/>
          </a:p>
        </p:txBody>
      </p:sp>
    </p:spTree>
    <p:extLst>
      <p:ext uri="{BB962C8B-B14F-4D97-AF65-F5344CB8AC3E}">
        <p14:creationId xmlns:p14="http://schemas.microsoft.com/office/powerpoint/2010/main" val="1885127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Avenir Roman" charset="0"/>
                <a:ea typeface="ＭＳ Ｐゴシック" charset="0"/>
                <a:cs typeface="Avenir Roman" charset="0"/>
                <a:sym typeface="Avenir Roman" charset="0"/>
              </a:rPr>
              <a:t>We have taken pictures of actual </a:t>
            </a:r>
            <a:r>
              <a:rPr lang="en-US" sz="1200" kern="1200" dirty="0" err="1" smtClean="0">
                <a:solidFill>
                  <a:srgbClr val="000000"/>
                </a:solidFill>
                <a:effectLst/>
                <a:latin typeface="Avenir Roman" charset="0"/>
                <a:ea typeface="ＭＳ Ｐゴシック" charset="0"/>
                <a:cs typeface="Avenir Roman" charset="0"/>
                <a:sym typeface="Avenir Roman" charset="0"/>
              </a:rPr>
              <a:t>millennials</a:t>
            </a:r>
            <a:r>
              <a:rPr lang="en-US" sz="1200" kern="1200" dirty="0" smtClean="0">
                <a:solidFill>
                  <a:srgbClr val="000000"/>
                </a:solidFill>
                <a:effectLst/>
                <a:latin typeface="Avenir Roman" charset="0"/>
                <a:ea typeface="ＭＳ Ｐゴシック" charset="0"/>
                <a:cs typeface="Avenir Roman" charset="0"/>
                <a:sym typeface="Avenir Roman" charset="0"/>
              </a:rPr>
              <a:t> – these are not stock photos.  These are real life </a:t>
            </a:r>
            <a:r>
              <a:rPr lang="en-US" sz="1200" kern="1200" dirty="0" err="1" smtClean="0">
                <a:solidFill>
                  <a:srgbClr val="000000"/>
                </a:solidFill>
                <a:effectLst/>
                <a:latin typeface="Avenir Roman" charset="0"/>
                <a:ea typeface="ＭＳ Ｐゴシック" charset="0"/>
                <a:cs typeface="Avenir Roman" charset="0"/>
                <a:sym typeface="Avenir Roman" charset="0"/>
              </a:rPr>
              <a:t>millennials</a:t>
            </a:r>
            <a:r>
              <a:rPr lang="en-US" sz="1200" kern="1200" dirty="0" smtClean="0">
                <a:solidFill>
                  <a:srgbClr val="000000"/>
                </a:solidFill>
                <a:effectLst/>
                <a:latin typeface="Avenir Roman" charset="0"/>
                <a:ea typeface="ＭＳ Ｐゴシック" charset="0"/>
                <a:cs typeface="Avenir Roman" charset="0"/>
                <a:sym typeface="Avenir Roman" charset="0"/>
              </a:rPr>
              <a:t> in the wild.  They work in our company and we hire about 100 of them a year.  These are 3 actual photographed in the wild </a:t>
            </a:r>
            <a:r>
              <a:rPr lang="en-US" sz="1200" kern="1200" dirty="0" err="1" smtClean="0">
                <a:solidFill>
                  <a:srgbClr val="000000"/>
                </a:solidFill>
                <a:effectLst/>
                <a:latin typeface="Avenir Roman" charset="0"/>
                <a:ea typeface="ＭＳ Ｐゴシック" charset="0"/>
                <a:cs typeface="Avenir Roman" charset="0"/>
                <a:sym typeface="Avenir Roman" charset="0"/>
              </a:rPr>
              <a:t>millenials</a:t>
            </a:r>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25</a:t>
            </a:fld>
            <a:endParaRPr lang="en-US"/>
          </a:p>
        </p:txBody>
      </p:sp>
    </p:spTree>
    <p:extLst>
      <p:ext uri="{BB962C8B-B14F-4D97-AF65-F5344CB8AC3E}">
        <p14:creationId xmlns:p14="http://schemas.microsoft.com/office/powerpoint/2010/main" val="1516051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2457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fld id="{27682845-3E45-E147-8C16-CBF86C741B2A}" type="slidenum">
              <a:rPr lang="en-US" altLang="en-US"/>
              <a:pPr eaLnBrk="1"/>
              <a:t>26</a:t>
            </a:fld>
            <a:endParaRPr lang="en-US" altLang="en-US"/>
          </a:p>
        </p:txBody>
      </p:sp>
    </p:spTree>
    <p:extLst>
      <p:ext uri="{BB962C8B-B14F-4D97-AF65-F5344CB8AC3E}">
        <p14:creationId xmlns:p14="http://schemas.microsoft.com/office/powerpoint/2010/main" val="961590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Avenir Roman" charset="0"/>
                <a:ea typeface="ＭＳ Ｐゴシック" charset="0"/>
                <a:cs typeface="Avenir Roman" charset="0"/>
                <a:sym typeface="Avenir Roman" charset="0"/>
              </a:rPr>
              <a:t>This is your talent pool.  Are you ready for this talent pool?</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Who thinks they are ready for this? Who thinks they are</a:t>
            </a:r>
            <a:r>
              <a:rPr lang="en-US" sz="1200" kern="1200" baseline="0" dirty="0" smtClean="0">
                <a:solidFill>
                  <a:srgbClr val="000000"/>
                </a:solidFill>
                <a:effectLst/>
                <a:latin typeface="Avenir Roman" charset="0"/>
                <a:ea typeface="ＭＳ Ｐゴシック" charset="0"/>
                <a:cs typeface="Avenir Roman" charset="0"/>
                <a:sym typeface="Avenir Roman" charset="0"/>
              </a:rPr>
              <a:t> doing well but can improve. Who has a long way to go?</a:t>
            </a:r>
            <a:endParaRPr lang="en-US" sz="1200" kern="1200" dirty="0" smtClean="0">
              <a:solidFill>
                <a:srgbClr val="000000"/>
              </a:solidFill>
              <a:effectLst/>
              <a:latin typeface="Avenir Roman" charset="0"/>
              <a:ea typeface="ＭＳ Ｐゴシック" charset="0"/>
              <a:cs typeface="Avenir Roman" charset="0"/>
              <a:sym typeface="Avenir Roman" charset="0"/>
            </a:endParaRP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Let’s review some data on </a:t>
            </a:r>
            <a:r>
              <a:rPr lang="en-US" sz="1200" kern="1200" dirty="0" err="1" smtClean="0">
                <a:solidFill>
                  <a:srgbClr val="000000"/>
                </a:solidFill>
                <a:effectLst/>
                <a:latin typeface="Avenir Roman" charset="0"/>
                <a:ea typeface="ＭＳ Ｐゴシック" charset="0"/>
                <a:cs typeface="Avenir Roman" charset="0"/>
                <a:sym typeface="Avenir Roman" charset="0"/>
              </a:rPr>
              <a:t>millennials</a:t>
            </a:r>
            <a:r>
              <a:rPr lang="en-US" sz="1200" kern="1200" dirty="0" smtClean="0">
                <a:solidFill>
                  <a:srgbClr val="000000"/>
                </a:solidFill>
                <a:effectLst/>
                <a:latin typeface="Avenir Roman" charset="0"/>
                <a:ea typeface="ＭＳ Ｐゴシック" charset="0"/>
                <a:cs typeface="Avenir Roman" charset="0"/>
                <a:sym typeface="Avenir Roman" charset="0"/>
              </a:rPr>
              <a:t> and how they FEEL.  </a:t>
            </a:r>
            <a:r>
              <a:rPr lang="en-US" sz="1200" kern="1200" dirty="0" err="1" smtClean="0">
                <a:solidFill>
                  <a:srgbClr val="000000"/>
                </a:solidFill>
                <a:effectLst/>
                <a:latin typeface="Avenir Roman" charset="0"/>
                <a:ea typeface="ＭＳ Ｐゴシック" charset="0"/>
                <a:cs typeface="Avenir Roman" charset="0"/>
                <a:sym typeface="Avenir Roman" charset="0"/>
              </a:rPr>
              <a:t>Cuz</a:t>
            </a:r>
            <a:r>
              <a:rPr lang="en-US" sz="1200" kern="1200" dirty="0" smtClean="0">
                <a:solidFill>
                  <a:srgbClr val="000000"/>
                </a:solidFill>
                <a:effectLst/>
                <a:latin typeface="Avenir Roman" charset="0"/>
                <a:ea typeface="ＭＳ Ｐゴシック" charset="0"/>
                <a:cs typeface="Avenir Roman" charset="0"/>
                <a:sym typeface="Avenir Roman" charset="0"/>
              </a:rPr>
              <a:t> they talk about that a lot right….</a:t>
            </a:r>
          </a:p>
          <a:p>
            <a:pPr>
              <a:defRPr/>
            </a:pPr>
            <a:endParaRPr lang="en-US" dirty="0"/>
          </a:p>
        </p:txBody>
      </p:sp>
      <p:sp>
        <p:nvSpPr>
          <p:cNvPr id="2662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fld id="{305713FD-D095-EE4A-9F41-A62E801A63E0}" type="slidenum">
              <a:rPr lang="en-US" altLang="en-US"/>
              <a:pPr eaLnBrk="1"/>
              <a:t>27</a:t>
            </a:fld>
            <a:endParaRPr lang="en-US" altLang="en-US"/>
          </a:p>
        </p:txBody>
      </p:sp>
    </p:spTree>
    <p:extLst>
      <p:ext uri="{BB962C8B-B14F-4D97-AF65-F5344CB8AC3E}">
        <p14:creationId xmlns:p14="http://schemas.microsoft.com/office/powerpoint/2010/main" val="1094154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found that there is a great opportunity for dealerships to better compete and improve unit economics in their stores.</a:t>
            </a:r>
          </a:p>
          <a:p>
            <a:endParaRPr lang="en-US" baseline="0" dirty="0" smtClean="0"/>
          </a:p>
          <a:p>
            <a:r>
              <a:rPr lang="en-US" baseline="0" dirty="0" smtClean="0"/>
              <a:t>Through focusing on people. </a:t>
            </a:r>
          </a:p>
          <a:p>
            <a:endParaRPr lang="en-US" baseline="0" dirty="0" smtClean="0"/>
          </a:p>
          <a:p>
            <a:r>
              <a:rPr lang="en-US" baseline="0" dirty="0" smtClean="0"/>
              <a:t>Data from last year - entire US</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2</a:t>
            </a:fld>
            <a:endParaRPr lang="en-US"/>
          </a:p>
        </p:txBody>
      </p:sp>
    </p:spTree>
    <p:extLst>
      <p:ext uri="{BB962C8B-B14F-4D97-AF65-F5344CB8AC3E}">
        <p14:creationId xmlns:p14="http://schemas.microsoft.com/office/powerpoint/2010/main" val="1045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2867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fld id="{224D5DC2-33CE-EA45-A924-D1A6C47C7BB9}" type="slidenum">
              <a:rPr lang="en-US" altLang="en-US"/>
              <a:pPr eaLnBrk="1"/>
              <a:t>28</a:t>
            </a:fld>
            <a:endParaRPr lang="en-US" altLang="en-US"/>
          </a:p>
        </p:txBody>
      </p:sp>
    </p:spTree>
    <p:extLst>
      <p:ext uri="{BB962C8B-B14F-4D97-AF65-F5344CB8AC3E}">
        <p14:creationId xmlns:p14="http://schemas.microsoft.com/office/powerpoint/2010/main" val="1683465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3072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fld id="{868035D0-3C42-154C-81DE-D30E1F31C435}" type="slidenum">
              <a:rPr lang="en-US" altLang="en-US"/>
              <a:pPr eaLnBrk="1"/>
              <a:t>29</a:t>
            </a:fld>
            <a:endParaRPr lang="en-US" altLang="en-US"/>
          </a:p>
        </p:txBody>
      </p:sp>
    </p:spTree>
    <p:extLst>
      <p:ext uri="{BB962C8B-B14F-4D97-AF65-F5344CB8AC3E}">
        <p14:creationId xmlns:p14="http://schemas.microsoft.com/office/powerpoint/2010/main" val="337754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3277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fld id="{663D0EA7-B2A7-ED48-AFE8-D4739A87020C}" type="slidenum">
              <a:rPr lang="en-US" altLang="en-US"/>
              <a:pPr eaLnBrk="1"/>
              <a:t>30</a:t>
            </a:fld>
            <a:endParaRPr lang="en-US" altLang="en-US"/>
          </a:p>
        </p:txBody>
      </p:sp>
    </p:spTree>
    <p:extLst>
      <p:ext uri="{BB962C8B-B14F-4D97-AF65-F5344CB8AC3E}">
        <p14:creationId xmlns:p14="http://schemas.microsoft.com/office/powerpoint/2010/main" val="878537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3481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fld id="{69FCD080-0848-494D-8DDF-6A7A9D944410}" type="slidenum">
              <a:rPr lang="en-US" altLang="en-US"/>
              <a:pPr eaLnBrk="1"/>
              <a:t>31</a:t>
            </a:fld>
            <a:endParaRPr lang="en-US" altLang="en-US"/>
          </a:p>
        </p:txBody>
      </p:sp>
    </p:spTree>
    <p:extLst>
      <p:ext uri="{BB962C8B-B14F-4D97-AF65-F5344CB8AC3E}">
        <p14:creationId xmlns:p14="http://schemas.microsoft.com/office/powerpoint/2010/main" val="1071635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3789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fld id="{48E8E467-1DDB-3B43-A2D3-7028D8A70449}" type="slidenum">
              <a:rPr lang="en-US" altLang="en-US"/>
              <a:pPr eaLnBrk="1"/>
              <a:t>33</a:t>
            </a:fld>
            <a:endParaRPr lang="en-US" altLang="en-US"/>
          </a:p>
        </p:txBody>
      </p:sp>
    </p:spTree>
    <p:extLst>
      <p:ext uri="{BB962C8B-B14F-4D97-AF65-F5344CB8AC3E}">
        <p14:creationId xmlns:p14="http://schemas.microsoft.com/office/powerpoint/2010/main" val="1181985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3993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fld id="{5439B2D3-9688-D447-B0E4-F0725E9CF533}" type="slidenum">
              <a:rPr lang="en-US" altLang="en-US"/>
              <a:pPr eaLnBrk="1"/>
              <a:t>34</a:t>
            </a:fld>
            <a:endParaRPr lang="en-US" altLang="en-US"/>
          </a:p>
        </p:txBody>
      </p:sp>
    </p:spTree>
    <p:extLst>
      <p:ext uri="{BB962C8B-B14F-4D97-AF65-F5344CB8AC3E}">
        <p14:creationId xmlns:p14="http://schemas.microsoft.com/office/powerpoint/2010/main" val="672138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198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fld id="{DF71C094-E4FE-1B4F-87D5-591AA4274EEE}" type="slidenum">
              <a:rPr lang="en-US" altLang="en-US"/>
              <a:pPr eaLnBrk="1"/>
              <a:t>35</a:t>
            </a:fld>
            <a:endParaRPr lang="en-US" altLang="en-US"/>
          </a:p>
        </p:txBody>
      </p:sp>
    </p:spTree>
    <p:extLst>
      <p:ext uri="{BB962C8B-B14F-4D97-AF65-F5344CB8AC3E}">
        <p14:creationId xmlns:p14="http://schemas.microsoft.com/office/powerpoint/2010/main" val="1921489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40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fld id="{1F98433F-678E-D74F-BAC3-C7C28A335F73}" type="slidenum">
              <a:rPr lang="en-US" altLang="en-US"/>
              <a:pPr eaLnBrk="1"/>
              <a:t>36</a:t>
            </a:fld>
            <a:endParaRPr lang="en-US" altLang="en-US"/>
          </a:p>
        </p:txBody>
      </p:sp>
    </p:spTree>
    <p:extLst>
      <p:ext uri="{BB962C8B-B14F-4D97-AF65-F5344CB8AC3E}">
        <p14:creationId xmlns:p14="http://schemas.microsoft.com/office/powerpoint/2010/main" val="1318749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Career or employment</a:t>
            </a:r>
            <a:r>
              <a:rPr lang="en-US" baseline="0" dirty="0" smtClean="0"/>
              <a:t> branding on your website is critical.  We need to look at the careers or employment section of our sites and ask</a:t>
            </a:r>
            <a:r>
              <a:rPr lang="is-I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40</a:t>
            </a:fld>
            <a:endParaRPr lang="en-US"/>
          </a:p>
        </p:txBody>
      </p:sp>
    </p:spTree>
    <p:extLst>
      <p:ext uri="{BB962C8B-B14F-4D97-AF65-F5344CB8AC3E}">
        <p14:creationId xmlns:p14="http://schemas.microsoft.com/office/powerpoint/2010/main" val="1512121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activity slide – get out phone.  </a:t>
            </a:r>
            <a:r>
              <a:rPr lang="en-US" baseline="0" dirty="0" smtClean="0"/>
              <a:t> in 2 minutes or less apply to a job on your own dealership website. </a:t>
            </a:r>
          </a:p>
          <a:p>
            <a:endParaRPr lang="en-US" baseline="0" dirty="0" smtClean="0"/>
          </a:p>
          <a:p>
            <a:r>
              <a:rPr lang="en-US" baseline="0" dirty="0" smtClean="0"/>
              <a:t>Bonus points if you have a career page</a:t>
            </a:r>
          </a:p>
          <a:p>
            <a:endParaRPr lang="en-US" baseline="0" dirty="0" smtClean="0"/>
          </a:p>
          <a:p>
            <a:endParaRPr lang="en-US" baseline="0" dirty="0" smtClean="0"/>
          </a:p>
          <a:p>
            <a:r>
              <a:rPr lang="en-US" baseline="0" dirty="0" smtClean="0"/>
              <a:t>Not a recruiting problem</a:t>
            </a:r>
          </a:p>
          <a:p>
            <a:r>
              <a:rPr lang="en-US" baseline="0" dirty="0" smtClean="0"/>
              <a:t>Marketing technology and funnel problem</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48</a:t>
            </a:fld>
            <a:endParaRPr lang="en-US"/>
          </a:p>
        </p:txBody>
      </p:sp>
    </p:spTree>
    <p:extLst>
      <p:ext uri="{BB962C8B-B14F-4D97-AF65-F5344CB8AC3E}">
        <p14:creationId xmlns:p14="http://schemas.microsoft.com/office/powerpoint/2010/main" val="37805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1" name="Shape 165"/>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15362" name="Shape 166"/>
          <p:cNvSpPr>
            <a:spLocks noGrp="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indent="0" algn="l" defTabSz="457200" rtl="0" eaLnBrk="0" fontAlgn="base" latinLnBrk="0" hangingPunct="0">
              <a:lnSpc>
                <a:spcPct val="125000"/>
              </a:lnSpc>
              <a:spcBef>
                <a:spcPct val="0"/>
              </a:spcBef>
              <a:spcAft>
                <a:spcPct val="0"/>
              </a:spcAft>
              <a:buClrTx/>
              <a:buSzTx/>
              <a:buFontTx/>
              <a:buNone/>
              <a:tabLst/>
              <a:defRPr/>
            </a:pPr>
            <a:r>
              <a:rPr lang="en-US" sz="2400" kern="1200" dirty="0" smtClean="0">
                <a:solidFill>
                  <a:srgbClr val="000000"/>
                </a:solidFill>
                <a:effectLst/>
                <a:latin typeface="Avenir Roman" charset="0"/>
                <a:ea typeface="ＭＳ Ｐゴシック" charset="0"/>
                <a:cs typeface="Avenir Roman" charset="0"/>
                <a:sym typeface="Avenir Roman" charset="0"/>
              </a:rPr>
              <a:t>Way it’s always been.  ¾ of dealerships report that they are bad at it and struggle with it.  People are the top cost and it can get really expensive and distracting if you get it wrong. </a:t>
            </a:r>
          </a:p>
          <a:p>
            <a:endParaRPr lang="en-US" altLang="en-US" dirty="0">
              <a:ea typeface="ＭＳ Ｐゴシック" charset="-128"/>
            </a:endParaRPr>
          </a:p>
        </p:txBody>
      </p:sp>
    </p:spTree>
    <p:extLst>
      <p:ext uri="{BB962C8B-B14F-4D97-AF65-F5344CB8AC3E}">
        <p14:creationId xmlns:p14="http://schemas.microsoft.com/office/powerpoint/2010/main" val="1514973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they found:</a:t>
            </a:r>
          </a:p>
          <a:p>
            <a:endParaRPr lang="en-US" dirty="0" smtClean="0"/>
          </a:p>
          <a:p>
            <a:pPr marL="228600" indent="-228600">
              <a:buAutoNum type="arabicPeriod"/>
            </a:pPr>
            <a:r>
              <a:rPr lang="en-US" dirty="0" smtClean="0"/>
              <a:t>Way</a:t>
            </a:r>
            <a:r>
              <a:rPr lang="en-US" baseline="0" dirty="0" smtClean="0"/>
              <a:t> less expensive to hire folks this way – spend less on job board postings</a:t>
            </a:r>
          </a:p>
          <a:p>
            <a:pPr marL="228600" indent="-228600">
              <a:buAutoNum type="arabicPeriod"/>
            </a:pPr>
            <a:r>
              <a:rPr lang="en-US" baseline="0" dirty="0" smtClean="0"/>
              <a:t>Organic (meaning from the dealer career page) traffic plus having a set process yields the most hires</a:t>
            </a:r>
          </a:p>
          <a:p>
            <a:pPr marL="228600" indent="-228600">
              <a:buAutoNum type="arabicPeriod"/>
            </a:pPr>
            <a:r>
              <a:rPr lang="en-US" baseline="0" dirty="0" smtClean="0"/>
              <a:t>Hires made following this approach are 2.5X more likely to be A or B players (define A or B player as someone at 75% or more of production and job efficiency)</a:t>
            </a:r>
          </a:p>
          <a:p>
            <a:pPr marL="228600" indent="-228600">
              <a:buAutoNum type="arabicPeriod"/>
            </a:pPr>
            <a:r>
              <a:rPr lang="en-US" baseline="0" dirty="0" smtClean="0"/>
              <a:t>Hires made following this approach stay – way higher retention</a:t>
            </a:r>
            <a:endParaRPr lang="en-US" dirty="0" smtClean="0"/>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62</a:t>
            </a:fld>
            <a:endParaRPr lang="en-US"/>
          </a:p>
        </p:txBody>
      </p:sp>
    </p:spTree>
    <p:extLst>
      <p:ext uri="{BB962C8B-B14F-4D97-AF65-F5344CB8AC3E}">
        <p14:creationId xmlns:p14="http://schemas.microsoft.com/office/powerpoint/2010/main" val="1789424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new hire shows up with no one expecting them, doesn’t know where they should go.  Ultimately waits in the lobby of the store for a while.</a:t>
            </a:r>
          </a:p>
          <a:p>
            <a:endParaRPr lang="en-US" baseline="0" dirty="0" smtClean="0"/>
          </a:p>
          <a:p>
            <a:r>
              <a:rPr lang="en-US" baseline="0" dirty="0" smtClean="0"/>
              <a:t>shown to </a:t>
            </a:r>
            <a:r>
              <a:rPr lang="en-US" baseline="0" dirty="0" err="1" smtClean="0"/>
              <a:t>conf</a:t>
            </a:r>
            <a:r>
              <a:rPr lang="en-US" baseline="0" dirty="0" smtClean="0"/>
              <a:t> room with no windows fill out 3 hours of paperwork</a:t>
            </a:r>
          </a:p>
          <a:p>
            <a:endParaRPr lang="en-US" baseline="0" dirty="0" smtClean="0"/>
          </a:p>
          <a:p>
            <a:r>
              <a:rPr lang="en-US" baseline="0" dirty="0" smtClean="0"/>
              <a:t>Shown to desk where they get thrown into the mix with no real training – or told to follow Jim around for a day,  he knows what he’s doing</a:t>
            </a:r>
          </a:p>
          <a:p>
            <a:endParaRPr lang="en-US" baseline="0" dirty="0" smtClean="0"/>
          </a:p>
          <a:p>
            <a:r>
              <a:rPr lang="en-US" baseline="0" dirty="0" smtClean="0"/>
              <a:t>It’s a scramble to get all of their logins and technology/software stuff set up</a:t>
            </a:r>
          </a:p>
          <a:p>
            <a:endParaRPr lang="en-US" baseline="0" dirty="0" smtClean="0"/>
          </a:p>
          <a:p>
            <a:r>
              <a:rPr lang="en-US" baseline="0" dirty="0" smtClean="0"/>
              <a:t>30 days after they start no review or analysis on what they have done or if hitting goals, etc.</a:t>
            </a:r>
          </a:p>
          <a:p>
            <a:endParaRPr lang="en-US" baseline="0" dirty="0" smtClean="0"/>
          </a:p>
          <a:p>
            <a:endParaRPr lang="en-US" baseline="0" dirty="0" smtClean="0"/>
          </a:p>
          <a:p>
            <a:r>
              <a:rPr lang="en-US" baseline="0" dirty="0" smtClean="0"/>
              <a:t>B: All of the needed pre-hire paperwork is done in advance</a:t>
            </a:r>
          </a:p>
          <a:p>
            <a:endParaRPr lang="en-US" baseline="0" dirty="0" smtClean="0"/>
          </a:p>
          <a:p>
            <a:r>
              <a:rPr lang="en-US" baseline="0" dirty="0" smtClean="0"/>
              <a:t>When get to desk everything laid out for them.  Biz cards, company shirt, gift card, welcome card signed by all team members</a:t>
            </a:r>
          </a:p>
          <a:p>
            <a:endParaRPr lang="en-US" baseline="0" dirty="0" smtClean="0"/>
          </a:p>
          <a:p>
            <a:r>
              <a:rPr lang="en-US" baseline="0" dirty="0" smtClean="0"/>
              <a:t>All the logins are set up in advance</a:t>
            </a:r>
          </a:p>
          <a:p>
            <a:endParaRPr lang="en-US" baseline="0" dirty="0" smtClean="0"/>
          </a:p>
          <a:p>
            <a:r>
              <a:rPr lang="en-US" baseline="0" dirty="0" smtClean="0"/>
              <a:t>Structured training/onboarding</a:t>
            </a:r>
          </a:p>
          <a:p>
            <a:endParaRPr lang="en-US" baseline="0" dirty="0" smtClean="0"/>
          </a:p>
          <a:p>
            <a:r>
              <a:rPr lang="en-US" baseline="0" dirty="0" smtClean="0"/>
              <a:t>30 60 90 day review etc. </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64</a:t>
            </a:fld>
            <a:endParaRPr lang="en-US"/>
          </a:p>
        </p:txBody>
      </p:sp>
    </p:spTree>
    <p:extLst>
      <p:ext uri="{BB962C8B-B14F-4D97-AF65-F5344CB8AC3E}">
        <p14:creationId xmlns:p14="http://schemas.microsoft.com/office/powerpoint/2010/main" val="291417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Managers</a:t>
            </a:r>
            <a:r>
              <a:rPr lang="en-US" baseline="0" dirty="0" smtClean="0"/>
              <a:t> need to be on the same page and understand this process and be bought in.  Like anything it needs to be taught and trained and they need to be held accountable. </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66</a:t>
            </a:fld>
            <a:endParaRPr lang="en-US"/>
          </a:p>
        </p:txBody>
      </p:sp>
    </p:spTree>
    <p:extLst>
      <p:ext uri="{BB962C8B-B14F-4D97-AF65-F5344CB8AC3E}">
        <p14:creationId xmlns:p14="http://schemas.microsoft.com/office/powerpoint/2010/main" val="1776800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a way to make it easier to collect</a:t>
            </a:r>
            <a:r>
              <a:rPr lang="en-US" baseline="0" dirty="0" smtClean="0"/>
              <a:t> all of the needed data and make it electronic.  Payroll provider probably has a plug in or solution to help.</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67</a:t>
            </a:fld>
            <a:endParaRPr lang="en-US"/>
          </a:p>
        </p:txBody>
      </p:sp>
    </p:spTree>
    <p:extLst>
      <p:ext uri="{BB962C8B-B14F-4D97-AF65-F5344CB8AC3E}">
        <p14:creationId xmlns:p14="http://schemas.microsoft.com/office/powerpoint/2010/main" val="1764476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more in a minute about making day 1 great. </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68</a:t>
            </a:fld>
            <a:endParaRPr lang="en-US"/>
          </a:p>
        </p:txBody>
      </p:sp>
    </p:spTree>
    <p:extLst>
      <p:ext uri="{BB962C8B-B14F-4D97-AF65-F5344CB8AC3E}">
        <p14:creationId xmlns:p14="http://schemas.microsoft.com/office/powerpoint/2010/main" val="1568599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my</a:t>
            </a:r>
            <a:r>
              <a:rPr lang="en-US" baseline="0" dirty="0" smtClean="0"/>
              <a:t> new hires to have clear expectations about what they need to accomplish well before day one.  This should really be communicated in the interview process.  Very few dealerships we talk to use strong 30 60 and 90 day plans.  I’ve got a sample template if anyone wants it.  Essentially, the new hire, the manager, even the GM should all be on the same page as to what this person needs to learn and achieve the first 30 day 60 days and 90 days.  It needs to be well communicated and they need to continuously follow-up to ensure we are on track.  </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69</a:t>
            </a:fld>
            <a:endParaRPr lang="en-US"/>
          </a:p>
        </p:txBody>
      </p:sp>
    </p:spTree>
    <p:extLst>
      <p:ext uri="{BB962C8B-B14F-4D97-AF65-F5344CB8AC3E}">
        <p14:creationId xmlns:p14="http://schemas.microsoft.com/office/powerpoint/2010/main" val="1939837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spcBef>
                <a:spcPts val="0"/>
              </a:spcBef>
              <a:buClr>
                <a:schemeClr val="dk1"/>
              </a:buClr>
              <a:buSzPct val="100000"/>
              <a:buFont typeface="Arial" charset="0"/>
              <a:buChar char="•"/>
            </a:pPr>
            <a:r>
              <a:rPr lang="en" dirty="0" smtClean="0"/>
              <a:t>Make sure their desk is set up and all of their accounts are set up</a:t>
            </a:r>
          </a:p>
          <a:p>
            <a:pPr marL="171450" lvl="0" indent="-171450">
              <a:spcBef>
                <a:spcPts val="0"/>
              </a:spcBef>
              <a:buClr>
                <a:schemeClr val="dk1"/>
              </a:buClr>
              <a:buSzPct val="100000"/>
              <a:buFont typeface="Arial" charset="0"/>
              <a:buChar char="•"/>
            </a:pPr>
            <a:r>
              <a:rPr lang="en" dirty="0" smtClean="0"/>
              <a:t>Give them a tour of the facility and show them where they put their lunch, where to put their coat, </a:t>
            </a:r>
            <a:r>
              <a:rPr lang="en" dirty="0" err="1" smtClean="0"/>
              <a:t>etc</a:t>
            </a:r>
            <a:endParaRPr lang="en" dirty="0" smtClean="0"/>
          </a:p>
          <a:p>
            <a:pPr marL="171450" lvl="0" indent="-171450">
              <a:spcBef>
                <a:spcPts val="0"/>
              </a:spcBef>
              <a:buClr>
                <a:schemeClr val="dk1"/>
              </a:buClr>
              <a:buSzPct val="100000"/>
              <a:buFont typeface="Arial" charset="0"/>
              <a:buChar char="•"/>
            </a:pPr>
            <a:r>
              <a:rPr lang="en" dirty="0" smtClean="0"/>
              <a:t>Introduce them to the team!</a:t>
            </a:r>
          </a:p>
          <a:p>
            <a:pPr marL="171450" lvl="0" indent="-171450">
              <a:spcBef>
                <a:spcPts val="0"/>
              </a:spcBef>
              <a:buClr>
                <a:schemeClr val="dk1"/>
              </a:buClr>
              <a:buSzPct val="100000"/>
              <a:buFont typeface="Arial" charset="0"/>
              <a:buChar char="•"/>
            </a:pPr>
            <a:r>
              <a:rPr lang="en" dirty="0" smtClean="0"/>
              <a:t>Have their business cards ready and waiting</a:t>
            </a:r>
            <a:endParaRPr lang="en-US" dirty="0" smtClean="0"/>
          </a:p>
          <a:p>
            <a:endParaRPr lang="en-US" dirty="0" smtClean="0"/>
          </a:p>
          <a:p>
            <a:r>
              <a:rPr lang="en-US" dirty="0" smtClean="0"/>
              <a:t>You want them going home</a:t>
            </a:r>
            <a:r>
              <a:rPr lang="en-US" baseline="0" dirty="0" smtClean="0"/>
              <a:t> to their significant other saying “what a great day</a:t>
            </a:r>
            <a:r>
              <a:rPr lang="is-IS" baseline="0" dirty="0" smtClean="0"/>
              <a:t>….” vs. “I think I made a bad decision, they weren’t even expecting me...”</a:t>
            </a:r>
          </a:p>
          <a:p>
            <a:endParaRPr lang="is-IS" baseline="0" dirty="0" smtClean="0"/>
          </a:p>
          <a:p>
            <a:r>
              <a:rPr lang="is-IS" baseline="0" dirty="0" smtClean="0"/>
              <a:t>Any questions on ONBOARDING?</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70</a:t>
            </a:fld>
            <a:endParaRPr lang="en-US"/>
          </a:p>
        </p:txBody>
      </p:sp>
    </p:spTree>
    <p:extLst>
      <p:ext uri="{BB962C8B-B14F-4D97-AF65-F5344CB8AC3E}">
        <p14:creationId xmlns:p14="http://schemas.microsoft.com/office/powerpoint/2010/main" val="1999058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Made a commitment</a:t>
            </a:r>
            <a:r>
              <a:rPr lang="en-US" sz="1200" b="0" i="0" kern="1200" baseline="0" dirty="0" smtClean="0">
                <a:solidFill>
                  <a:schemeClr val="tx1"/>
                </a:solidFill>
                <a:effectLst/>
                <a:latin typeface="+mn-lt"/>
                <a:ea typeface="+mn-ea"/>
                <a:cs typeface="+mn-cs"/>
              </a:rPr>
              <a:t> to strengthen people strategy – operational effects and customer experience impact = correlation between both.  This case shows that.  Recruitment was the issue they were trying to solve.  Outcome was:</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8 units per sales person per month - 2009</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15.7 units per sales person per month today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Finance PVR/back end gross improved $300/car  (per vehicle revenue)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All 12 new car stores are #1 or #2 market share in their region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Every store has above average 12 month CSI</a:t>
            </a:r>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71</a:t>
            </a:fld>
            <a:endParaRPr lang="en-US"/>
          </a:p>
        </p:txBody>
      </p:sp>
    </p:spTree>
    <p:extLst>
      <p:ext uri="{BB962C8B-B14F-4D97-AF65-F5344CB8AC3E}">
        <p14:creationId xmlns:p14="http://schemas.microsoft.com/office/powerpoint/2010/main" val="1517957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7" name="Shape 87"/>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p:spPr>
      </p:sp>
      <p:sp>
        <p:nvSpPr>
          <p:cNvPr id="9218" name="Shape 88"/>
          <p:cNvSpPr>
            <a:spLocks noGrp="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r>
              <a:rPr lang="en-US" altLang="en-US" dirty="0">
                <a:ea typeface="ＭＳ Ｐゴシック" charset="-128"/>
              </a:rPr>
              <a:t>Here’s what we don’t talk about</a:t>
            </a:r>
            <a:r>
              <a:rPr lang="is-IS" altLang="en-US" dirty="0">
                <a:ea typeface="ＭＳ Ｐゴシック" charset="-128"/>
              </a:rPr>
              <a:t>…</a:t>
            </a:r>
          </a:p>
          <a:p>
            <a:endParaRPr lang="is-IS" altLang="en-US" dirty="0">
              <a:ea typeface="ＭＳ Ｐゴシック" charset="-128"/>
            </a:endParaRPr>
          </a:p>
          <a:p>
            <a:endParaRPr lang="is-IS" altLang="en-US" dirty="0">
              <a:ea typeface="ＭＳ Ｐゴシック" charset="-128"/>
            </a:endParaRPr>
          </a:p>
          <a:p>
            <a:r>
              <a:rPr lang="en-US" altLang="en-US" dirty="0">
                <a:ea typeface="MS PGothic" charset="-128"/>
                <a:cs typeface="MS PGothic" charset="-128"/>
              </a:rPr>
              <a:t>Driving sales just published a report based on NADA's workforce study to show that turnover is costing the entire automotive industry $3 billion (yes billion) a year.</a:t>
            </a:r>
            <a:endParaRPr lang="is-IS" altLang="en-US" dirty="0">
              <a:ea typeface="ＭＳ Ｐゴシック" charset="-128"/>
            </a:endParaRPr>
          </a:p>
          <a:p>
            <a:endParaRPr lang="is-IS" altLang="en-US" dirty="0">
              <a:ea typeface="ＭＳ Ｐゴシック" charset="-128"/>
            </a:endParaRPr>
          </a:p>
          <a:p>
            <a:r>
              <a:rPr lang="en-US" altLang="en-US" dirty="0">
                <a:ea typeface="ＭＳ Ｐゴシック" charset="-128"/>
              </a:rPr>
              <a:t>The financial costs overall aren’t realized.  And the individual dealerships or groups aren't putting a focus on this. </a:t>
            </a:r>
          </a:p>
          <a:p>
            <a:endParaRPr lang="en-US" altLang="en-US" dirty="0">
              <a:ea typeface="ＭＳ Ｐゴシック" charset="-128"/>
            </a:endParaRPr>
          </a:p>
          <a:p>
            <a:r>
              <a:rPr lang="en-US" altLang="en-US" dirty="0">
                <a:ea typeface="ＭＳ Ｐゴシック" charset="-128"/>
              </a:rPr>
              <a:t>They know that turnover is a challenge but they don't know the financial impact that it has on their stores.</a:t>
            </a:r>
          </a:p>
        </p:txBody>
      </p:sp>
    </p:spTree>
    <p:extLst>
      <p:ext uri="{BB962C8B-B14F-4D97-AF65-F5344CB8AC3E}">
        <p14:creationId xmlns:p14="http://schemas.microsoft.com/office/powerpoint/2010/main" val="1632131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74</a:t>
            </a:fld>
            <a:endParaRPr lang="en-US"/>
          </a:p>
        </p:txBody>
      </p:sp>
    </p:spTree>
    <p:extLst>
      <p:ext uri="{BB962C8B-B14F-4D97-AF65-F5344CB8AC3E}">
        <p14:creationId xmlns:p14="http://schemas.microsoft.com/office/powerpoint/2010/main" val="85857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Reveal</a:t>
            </a:r>
          </a:p>
          <a:p>
            <a:endParaRPr lang="en-US" dirty="0" smtClean="0"/>
          </a:p>
          <a:p>
            <a:r>
              <a:rPr lang="en-US" dirty="0" smtClean="0"/>
              <a:t>Step</a:t>
            </a:r>
            <a:r>
              <a:rPr lang="en-US" baseline="0" dirty="0" smtClean="0"/>
              <a:t> through steps in the process</a:t>
            </a:r>
          </a:p>
          <a:p>
            <a:endParaRPr lang="en-US" baseline="0" dirty="0" smtClean="0"/>
          </a:p>
          <a:p>
            <a:endParaRPr lang="en-US" baseline="0" dirty="0" smtClean="0"/>
          </a:p>
          <a:p>
            <a:r>
              <a:rPr lang="en-US" baseline="0" dirty="0" smtClean="0"/>
              <a:t>Where do I start – If I as a dealers hire better people but crappy manager they leave.  Chicken and egg problem.  If I were you, this is the right path to follow.  Starts with your </a:t>
            </a:r>
            <a:r>
              <a:rPr lang="en-US" baseline="0" dirty="0" err="1" smtClean="0"/>
              <a:t>employemnt</a:t>
            </a:r>
            <a:r>
              <a:rPr lang="en-US" baseline="0" dirty="0" smtClean="0"/>
              <a:t> brand.  One thing that you can do today, that can really impact people. </a:t>
            </a:r>
          </a:p>
          <a:p>
            <a:endParaRPr lang="en-US" baseline="0" dirty="0" smtClean="0"/>
          </a:p>
          <a:p>
            <a:r>
              <a:rPr lang="en-US" baseline="0" dirty="0" smtClean="0"/>
              <a:t>Just like consumer marketing process. </a:t>
            </a:r>
          </a:p>
          <a:p>
            <a:endParaRPr lang="en-US" baseline="0" dirty="0" smtClean="0"/>
          </a:p>
          <a:p>
            <a:r>
              <a:rPr lang="en-US" baseline="0" dirty="0" smtClean="0"/>
              <a:t>Spend a lot to opt into buying from you.</a:t>
            </a:r>
          </a:p>
          <a:p>
            <a:endParaRPr lang="en-US" baseline="0" dirty="0" smtClean="0"/>
          </a:p>
          <a:p>
            <a:r>
              <a:rPr lang="en-US" baseline="0" dirty="0" smtClean="0"/>
              <a:t>Have to do the same thing </a:t>
            </a:r>
          </a:p>
          <a:p>
            <a:endParaRPr lang="en-US" baseline="0" dirty="0" smtClean="0"/>
          </a:p>
          <a:p>
            <a:r>
              <a:rPr lang="en-US" baseline="0" dirty="0" smtClean="0"/>
              <a:t>Same </a:t>
            </a:r>
            <a:r>
              <a:rPr lang="en-US" baseline="0" dirty="0" err="1" smtClean="0"/>
              <a:t>milllenniall</a:t>
            </a:r>
            <a:r>
              <a:rPr lang="en-US" baseline="0" dirty="0" smtClean="0"/>
              <a:t> car buyer</a:t>
            </a:r>
          </a:p>
          <a:p>
            <a:endParaRPr lang="en-US" baseline="0" dirty="0" smtClean="0"/>
          </a:p>
          <a:p>
            <a:endParaRPr lang="en-US" baseline="0" dirty="0" smtClean="0"/>
          </a:p>
          <a:p>
            <a:r>
              <a:rPr lang="en-US" baseline="0" dirty="0" smtClean="0"/>
              <a:t>When you build this, you get more higher quality leads</a:t>
            </a:r>
          </a:p>
          <a:p>
            <a:endParaRPr lang="en-US" baseline="0" dirty="0" smtClean="0"/>
          </a:p>
          <a:p>
            <a:r>
              <a:rPr lang="en-US" baseline="0" dirty="0" smtClean="0"/>
              <a:t>Then reveal – more higher quality leads – sell more cars</a:t>
            </a:r>
          </a:p>
          <a:p>
            <a:r>
              <a:rPr lang="en-US" baseline="0" dirty="0" smtClean="0"/>
              <a:t>More quality h</a:t>
            </a:r>
          </a:p>
          <a:p>
            <a:endParaRPr lang="en-US" baseline="0" dirty="0" smtClean="0"/>
          </a:p>
          <a:p>
            <a:r>
              <a:rPr lang="en-US" baseline="0" dirty="0" smtClean="0"/>
              <a:t>Something interesting happens when you hire better people</a:t>
            </a:r>
          </a:p>
          <a:p>
            <a:r>
              <a:rPr lang="en-US" baseline="0" dirty="0" smtClean="0"/>
              <a:t>You find out what managers are strong</a:t>
            </a:r>
          </a:p>
          <a:p>
            <a:r>
              <a:rPr lang="en-US" baseline="0" dirty="0" smtClean="0"/>
              <a:t>Good people won’t work for bad managers</a:t>
            </a:r>
          </a:p>
          <a:p>
            <a:endParaRPr lang="en-US" baseline="0" dirty="0" smtClean="0"/>
          </a:p>
          <a:p>
            <a:r>
              <a:rPr lang="en-US" baseline="0" dirty="0" smtClean="0"/>
              <a:t>Then your </a:t>
            </a:r>
            <a:r>
              <a:rPr lang="en-US" baseline="0" dirty="0" err="1" smtClean="0"/>
              <a:t>curlture</a:t>
            </a:r>
            <a:r>
              <a:rPr lang="en-US" baseline="0" dirty="0" smtClean="0"/>
              <a:t> gets better</a:t>
            </a:r>
          </a:p>
          <a:p>
            <a:endParaRPr lang="en-US" baseline="0" dirty="0" smtClean="0"/>
          </a:p>
          <a:p>
            <a:r>
              <a:rPr lang="en-US" baseline="0" dirty="0" smtClean="0"/>
              <a:t>Can’t do all of this at once</a:t>
            </a:r>
          </a:p>
          <a:p>
            <a:endParaRPr lang="en-US" baseline="0" dirty="0" smtClean="0"/>
          </a:p>
          <a:p>
            <a:r>
              <a:rPr lang="en-US" baseline="0" dirty="0" smtClean="0"/>
              <a:t>Start with an employment brand. </a:t>
            </a:r>
          </a:p>
          <a:p>
            <a:endParaRPr lang="en-US" baseline="0" dirty="0" smtClean="0"/>
          </a:p>
          <a:p>
            <a:r>
              <a:rPr lang="en-US" baseline="0" dirty="0" smtClean="0"/>
              <a:t>I’m going to take you through the front end of this process and how better branding leads to better to hires. \</a:t>
            </a:r>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6</a:t>
            </a:fld>
            <a:endParaRPr lang="en-US"/>
          </a:p>
        </p:txBody>
      </p:sp>
    </p:spTree>
    <p:extLst>
      <p:ext uri="{BB962C8B-B14F-4D97-AF65-F5344CB8AC3E}">
        <p14:creationId xmlns:p14="http://schemas.microsoft.com/office/powerpoint/2010/main" val="198570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a:t>
            </a:r>
            <a:r>
              <a:rPr lang="en-US" baseline="0" dirty="0" smtClean="0"/>
              <a:t> by talking about the selection process and hiring and then dive deeper into building out that career brand. </a:t>
            </a:r>
          </a:p>
          <a:p>
            <a:endParaRPr lang="en-US" baseline="0" dirty="0" smtClean="0"/>
          </a:p>
          <a:p>
            <a:r>
              <a:rPr lang="en-US" baseline="0" dirty="0" smtClean="0"/>
              <a:t>Start with some data and analysis that HBS ran on the effectiveness of hiring the right people.  Surveyed hundreds of companies and HR professionals and this is some of what they found. </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7</a:t>
            </a:fld>
            <a:endParaRPr lang="en-US"/>
          </a:p>
        </p:txBody>
      </p:sp>
    </p:spTree>
    <p:extLst>
      <p:ext uri="{BB962C8B-B14F-4D97-AF65-F5344CB8AC3E}">
        <p14:creationId xmlns:p14="http://schemas.microsoft.com/office/powerpoint/2010/main" val="867159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Spend time here!!!</a:t>
            </a:r>
          </a:p>
          <a:p>
            <a:endParaRPr lang="en-US" dirty="0" smtClean="0"/>
          </a:p>
          <a:p>
            <a:endParaRPr lang="en-US" dirty="0" smtClean="0"/>
          </a:p>
          <a:p>
            <a:r>
              <a:rPr lang="en-US" dirty="0" smtClean="0"/>
              <a:t>Wha</a:t>
            </a:r>
            <a:r>
              <a:rPr lang="en-US" baseline="0" dirty="0" smtClean="0"/>
              <a:t>t I know you want is a single use silver bullet test that is going to tell you with 100% accuracy on if Kevin will be a 20 car a month guy.  </a:t>
            </a:r>
            <a:r>
              <a:rPr lang="en-US" baseline="0" dirty="0" err="1" smtClean="0"/>
              <a:t>Eveyone</a:t>
            </a:r>
            <a:r>
              <a:rPr lang="en-US" baseline="0" dirty="0" smtClean="0"/>
              <a:t> is looking for this </a:t>
            </a:r>
            <a:r>
              <a:rPr lang="en-US" baseline="0" dirty="0" err="1" smtClean="0"/>
              <a:t>majic</a:t>
            </a:r>
            <a:r>
              <a:rPr lang="en-US" baseline="0" dirty="0" smtClean="0"/>
              <a:t> test.  Like, have you been in the car business, great – that’s the worst. </a:t>
            </a:r>
          </a:p>
          <a:p>
            <a:endParaRPr lang="en-US" baseline="0" dirty="0" smtClean="0"/>
          </a:p>
          <a:p>
            <a:r>
              <a:rPr lang="en-US" baseline="0" dirty="0" smtClean="0"/>
              <a:t>Or testing if they are a D</a:t>
            </a:r>
          </a:p>
          <a:p>
            <a:endParaRPr lang="en-US" baseline="0" dirty="0" smtClean="0"/>
          </a:p>
          <a:p>
            <a:r>
              <a:rPr lang="en-US" baseline="0" dirty="0" smtClean="0"/>
              <a:t>Go up the scale</a:t>
            </a:r>
          </a:p>
          <a:p>
            <a:endParaRPr lang="en-US" baseline="0" dirty="0" smtClean="0"/>
          </a:p>
          <a:p>
            <a:r>
              <a:rPr lang="en-US" baseline="0" dirty="0" smtClean="0"/>
              <a:t>Really only </a:t>
            </a:r>
          </a:p>
          <a:p>
            <a:endParaRPr lang="en-US" baseline="0" dirty="0" smtClean="0"/>
          </a:p>
          <a:p>
            <a:r>
              <a:rPr lang="en-US" baseline="0" dirty="0" smtClean="0"/>
              <a:t>Give IQ tests to hire the right </a:t>
            </a:r>
            <a:r>
              <a:rPr lang="en-US" baseline="0" dirty="0" err="1" smtClean="0"/>
              <a:t>peole</a:t>
            </a:r>
            <a:r>
              <a:rPr lang="en-US" baseline="0" dirty="0" smtClean="0"/>
              <a:t> = no research shows right way to do this. </a:t>
            </a:r>
          </a:p>
          <a:p>
            <a:endParaRPr lang="en-US" baseline="0" dirty="0" smtClean="0"/>
          </a:p>
          <a:p>
            <a:r>
              <a:rPr lang="en-US" baseline="0" dirty="0" smtClean="0"/>
              <a:t>Do all of these things in a multi measure test. </a:t>
            </a:r>
          </a:p>
          <a:p>
            <a:endParaRPr lang="en-US" baseline="0" dirty="0" smtClean="0"/>
          </a:p>
          <a:p>
            <a:r>
              <a:rPr lang="en-US" baseline="0" dirty="0" smtClean="0"/>
              <a:t>Best prediction is to do all of these – this is not a one shot process – it needs to be followed measured and held accountable.  Success requires commitment to follow.</a:t>
            </a:r>
          </a:p>
          <a:p>
            <a:endParaRPr lang="en-US" baseline="0" dirty="0" smtClean="0"/>
          </a:p>
          <a:p>
            <a:r>
              <a:rPr lang="en-US" baseline="0" dirty="0" smtClean="0"/>
              <a:t>ALL OF THESE THINGS – not one of these things</a:t>
            </a:r>
          </a:p>
          <a:p>
            <a:endParaRPr lang="en-US" baseline="0" dirty="0" smtClean="0"/>
          </a:p>
          <a:p>
            <a:endParaRPr lang="en-US" baseline="0" dirty="0" smtClean="0"/>
          </a:p>
          <a:p>
            <a:r>
              <a:rPr lang="en-US" baseline="0" dirty="0" smtClean="0"/>
              <a:t>Harvard Business School study of hiring </a:t>
            </a:r>
          </a:p>
          <a:p>
            <a:endParaRPr lang="en-US" baseline="0" dirty="0" smtClean="0"/>
          </a:p>
          <a:p>
            <a:r>
              <a:rPr lang="en-US" baseline="0" dirty="0" err="1" smtClean="0"/>
              <a:t>Interviecwd</a:t>
            </a:r>
            <a:r>
              <a:rPr lang="en-US" baseline="0" dirty="0" smtClean="0"/>
              <a:t> HR </a:t>
            </a:r>
            <a:r>
              <a:rPr lang="en-US" baseline="0" dirty="0" err="1" smtClean="0"/>
              <a:t>pjrofessionals</a:t>
            </a:r>
            <a:endParaRPr lang="en-US" baseline="0" dirty="0" smtClean="0"/>
          </a:p>
          <a:p>
            <a:r>
              <a:rPr lang="en-US" baseline="0" dirty="0" smtClean="0"/>
              <a:t>15 years of experience</a:t>
            </a:r>
          </a:p>
          <a:p>
            <a:r>
              <a:rPr lang="en-US" baseline="0" dirty="0" smtClean="0"/>
              <a:t>Moral of the story is no one knows how to do this – don’t feel bad</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8</a:t>
            </a:fld>
            <a:endParaRPr lang="en-US"/>
          </a:p>
        </p:txBody>
      </p:sp>
    </p:spTree>
    <p:extLst>
      <p:ext uri="{BB962C8B-B14F-4D97-AF65-F5344CB8AC3E}">
        <p14:creationId xmlns:p14="http://schemas.microsoft.com/office/powerpoint/2010/main" val="1204776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hiring rev producers think of the return</a:t>
            </a:r>
          </a:p>
          <a:p>
            <a:endParaRPr lang="en-US" baseline="0" dirty="0" smtClean="0"/>
          </a:p>
          <a:p>
            <a:r>
              <a:rPr lang="en-US" baseline="0" dirty="0" smtClean="0"/>
              <a:t>If hiring 10 reps and have this cost – 4 work out =- you are losing money</a:t>
            </a:r>
          </a:p>
          <a:p>
            <a:endParaRPr lang="en-US" baseline="0" dirty="0" smtClean="0"/>
          </a:p>
          <a:p>
            <a:r>
              <a:rPr lang="en-US" baseline="0" dirty="0" smtClean="0"/>
              <a:t>If get it right 6 or 7 times out of 10 you are generating profit on sales heads</a:t>
            </a:r>
          </a:p>
          <a:p>
            <a:endParaRPr lang="en-US" baseline="0" dirty="0" smtClean="0"/>
          </a:p>
          <a:p>
            <a:endParaRPr lang="en-US" baseline="0" dirty="0" smtClean="0"/>
          </a:p>
          <a:p>
            <a:r>
              <a:rPr lang="en-US" baseline="0" dirty="0" smtClean="0"/>
              <a:t>He takes it out some times</a:t>
            </a:r>
            <a:r>
              <a:rPr lang="is-IS" baseline="0" dirty="0" smtClean="0"/>
              <a:t>…</a:t>
            </a:r>
          </a:p>
          <a:p>
            <a:endParaRPr lang="is-IS" baseline="0" dirty="0" smtClean="0"/>
          </a:p>
          <a:p>
            <a:r>
              <a:rPr lang="is-IS" baseline="0" dirty="0" smtClean="0"/>
              <a:t>TAKE IT OUT IF IT’S CONTROLLERS!!!</a:t>
            </a:r>
          </a:p>
          <a:p>
            <a:endParaRPr lang="is-IS" baseline="0" dirty="0" smtClean="0"/>
          </a:p>
          <a:p>
            <a:endParaRPr lang="is-IS" baseline="0" dirty="0" smtClean="0"/>
          </a:p>
          <a:p>
            <a:r>
              <a:rPr lang="is-IS" baseline="0" dirty="0" smtClean="0"/>
              <a:t>ITS NOT EASY but commit to doing it and CAN REALLY HAVE AN IMPACT</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11</a:t>
            </a:fld>
            <a:endParaRPr lang="en-US"/>
          </a:p>
        </p:txBody>
      </p:sp>
    </p:spTree>
    <p:extLst>
      <p:ext uri="{BB962C8B-B14F-4D97-AF65-F5344CB8AC3E}">
        <p14:creationId xmlns:p14="http://schemas.microsoft.com/office/powerpoint/2010/main" val="1993127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seen thi</a:t>
            </a:r>
            <a:r>
              <a:rPr lang="en-US" baseline="0" dirty="0" smtClean="0"/>
              <a:t>s before</a:t>
            </a:r>
          </a:p>
          <a:p>
            <a:endParaRPr lang="en-US" baseline="0" dirty="0" smtClean="0"/>
          </a:p>
          <a:p>
            <a:r>
              <a:rPr lang="en-US" baseline="0" dirty="0" smtClean="0"/>
              <a:t>FICO scoring and predicting default rates</a:t>
            </a:r>
          </a:p>
          <a:p>
            <a:r>
              <a:rPr lang="en-US" baseline="0" dirty="0" smtClean="0"/>
              <a:t>Works in Sports – industry was built on scouts – but different things matter</a:t>
            </a:r>
          </a:p>
          <a:p>
            <a:endParaRPr lang="en-US" baseline="0" dirty="0" smtClean="0"/>
          </a:p>
          <a:p>
            <a:r>
              <a:rPr lang="en-US" baseline="0" dirty="0" smtClean="0"/>
              <a:t>All systems do is taking scored inputs to prove results. </a:t>
            </a:r>
          </a:p>
          <a:p>
            <a:endParaRPr lang="en-US" baseline="0" dirty="0" smtClean="0"/>
          </a:p>
          <a:p>
            <a:r>
              <a:rPr lang="en-US" baseline="0" dirty="0" smtClean="0"/>
              <a:t>If you start looking for these 4 things your hiring results are going to improve.  </a:t>
            </a:r>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13</a:t>
            </a:fld>
            <a:endParaRPr lang="en-US"/>
          </a:p>
        </p:txBody>
      </p:sp>
    </p:spTree>
    <p:extLst>
      <p:ext uri="{BB962C8B-B14F-4D97-AF65-F5344CB8AC3E}">
        <p14:creationId xmlns:p14="http://schemas.microsoft.com/office/powerpoint/2010/main" val="34890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Avenir Roman" charset="0"/>
                <a:ea typeface="ＭＳ Ｐゴシック" charset="0"/>
                <a:cs typeface="Avenir Roman" charset="0"/>
                <a:sym typeface="Avenir Roman" charset="0"/>
              </a:rPr>
              <a:t>1. Most</a:t>
            </a:r>
            <a:r>
              <a:rPr lang="en-US" sz="1200" kern="1200" baseline="0" dirty="0" smtClean="0">
                <a:solidFill>
                  <a:srgbClr val="000000"/>
                </a:solidFill>
                <a:effectLst/>
                <a:latin typeface="Avenir Roman" charset="0"/>
                <a:ea typeface="ＭＳ Ｐゴシック" charset="0"/>
                <a:cs typeface="Avenir Roman" charset="0"/>
                <a:sym typeface="Avenir Roman" charset="0"/>
              </a:rPr>
              <a:t> frustrating thing that happened to you - or why leaving?   </a:t>
            </a:r>
          </a:p>
          <a:p>
            <a:endParaRPr lang="en-US" sz="1200" kern="1200" baseline="0" dirty="0" smtClean="0">
              <a:solidFill>
                <a:srgbClr val="000000"/>
              </a:solidFill>
              <a:effectLst/>
              <a:latin typeface="Avenir Roman" charset="0"/>
              <a:ea typeface="ＭＳ Ｐゴシック" charset="0"/>
              <a:cs typeface="Avenir Roman" charset="0"/>
              <a:sym typeface="Avenir Roman" charset="0"/>
            </a:endParaRPr>
          </a:p>
          <a:p>
            <a:r>
              <a:rPr lang="en-US" sz="1200" kern="1200" dirty="0" smtClean="0">
                <a:solidFill>
                  <a:srgbClr val="000000"/>
                </a:solidFill>
                <a:effectLst/>
                <a:latin typeface="Avenir Roman" charset="0"/>
                <a:ea typeface="ＭＳ Ｐゴシック" charset="0"/>
                <a:cs typeface="Avenir Roman" charset="0"/>
                <a:sym typeface="Avenir Roman" charset="0"/>
              </a:rPr>
              <a:t>Research shows that people who have a positive disposition to work overwhelmingly outperform people who have a negative or no disposition to work.  You like it you will do it better right.  </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Other interesting research on identical twins – any twins in the room?  Anyone have twins?</a:t>
            </a:r>
            <a:r>
              <a:rPr lang="en-US" sz="1200" kern="1200" baseline="0" dirty="0" smtClean="0">
                <a:solidFill>
                  <a:srgbClr val="000000"/>
                </a:solidFill>
                <a:effectLst/>
                <a:latin typeface="Avenir Roman" charset="0"/>
                <a:ea typeface="ＭＳ Ｐゴシック" charset="0"/>
                <a:cs typeface="Avenir Roman" charset="0"/>
                <a:sym typeface="Avenir Roman" charset="0"/>
              </a:rPr>
              <a:t>  </a:t>
            </a:r>
            <a:r>
              <a:rPr lang="en-US" sz="1200" kern="1200" dirty="0" smtClean="0">
                <a:solidFill>
                  <a:srgbClr val="000000"/>
                </a:solidFill>
                <a:effectLst/>
                <a:latin typeface="Avenir Roman" charset="0"/>
                <a:ea typeface="ＭＳ Ｐゴシック" charset="0"/>
                <a:cs typeface="Avenir Roman" charset="0"/>
                <a:sym typeface="Avenir Roman" charset="0"/>
              </a:rPr>
              <a:t>Twins are pretty incredible – exact genetic replicas.  So if you find lots of pairs of twins you can run all kinds of crazy experiments.  And control for the genetics.  So get this…</a:t>
            </a:r>
            <a:r>
              <a:rPr lang="en-US" sz="1200" kern="1200" baseline="0" dirty="0" smtClean="0">
                <a:solidFill>
                  <a:srgbClr val="000000"/>
                </a:solidFill>
                <a:effectLst/>
                <a:latin typeface="Avenir Roman" charset="0"/>
                <a:ea typeface="ＭＳ Ｐゴシック" charset="0"/>
                <a:cs typeface="Avenir Roman" charset="0"/>
                <a:sym typeface="Avenir Roman" charset="0"/>
              </a:rPr>
              <a:t>  </a:t>
            </a:r>
            <a:r>
              <a:rPr lang="en-US" sz="1200" kern="1200" dirty="0" smtClean="0">
                <a:solidFill>
                  <a:srgbClr val="000000"/>
                </a:solidFill>
                <a:effectLst/>
                <a:latin typeface="Avenir Roman" charset="0"/>
                <a:ea typeface="ＭＳ Ｐゴシック" charset="0"/>
                <a:cs typeface="Avenir Roman" charset="0"/>
                <a:sym typeface="Avenir Roman" charset="0"/>
              </a:rPr>
              <a:t>University of MN over 2 decades</a:t>
            </a:r>
            <a:r>
              <a:rPr lang="is-IS" sz="1200" kern="1200" dirty="0" smtClean="0">
                <a:solidFill>
                  <a:srgbClr val="000000"/>
                </a:solidFill>
                <a:effectLst/>
                <a:latin typeface="Avenir Roman" charset="0"/>
                <a:ea typeface="ＭＳ Ｐゴシック" charset="0"/>
                <a:cs typeface="Avenir Roman" charset="0"/>
                <a:sym typeface="Avenir Roman" charset="0"/>
              </a:rPr>
              <a:t>…</a:t>
            </a:r>
            <a:endParaRPr lang="en-US" sz="1200" kern="1200" dirty="0" smtClean="0">
              <a:solidFill>
                <a:srgbClr val="000000"/>
              </a:solidFill>
              <a:effectLst/>
              <a:latin typeface="Avenir Roman" charset="0"/>
              <a:ea typeface="ＭＳ Ｐゴシック" charset="0"/>
              <a:cs typeface="Avenir Roman" charset="0"/>
              <a:sym typeface="Avenir Roman" charset="0"/>
            </a:endParaRPr>
          </a:p>
          <a:p>
            <a:endParaRPr lang="en-US" sz="1200" kern="1200" dirty="0" smtClean="0">
              <a:solidFill>
                <a:srgbClr val="000000"/>
              </a:solidFill>
              <a:effectLst/>
              <a:latin typeface="Avenir Roman" charset="0"/>
              <a:ea typeface="ＭＳ Ｐゴシック" charset="0"/>
              <a:cs typeface="Avenir Roman" charset="0"/>
              <a:sym typeface="Avenir Roman" charset="0"/>
            </a:endParaRPr>
          </a:p>
          <a:p>
            <a:r>
              <a:rPr lang="en-US" sz="1200" kern="1200" dirty="0" smtClean="0">
                <a:solidFill>
                  <a:srgbClr val="000000"/>
                </a:solidFill>
                <a:effectLst/>
                <a:latin typeface="Avenir Roman" charset="0"/>
                <a:ea typeface="ＭＳ Ｐゴシック" charset="0"/>
                <a:cs typeface="Avenir Roman" charset="0"/>
                <a:sym typeface="Avenir Roman" charset="0"/>
              </a:rPr>
              <a:t>So screen for attitude.  Pretty simple.  If I’m interviewing you I would ask you the question, what’s the most frustrating thing that happened to you in your last job?  </a:t>
            </a:r>
          </a:p>
          <a:p>
            <a:r>
              <a:rPr lang="en-US" sz="1200" kern="1200" dirty="0" smtClean="0">
                <a:solidFill>
                  <a:srgbClr val="000000"/>
                </a:solidFill>
                <a:effectLst/>
                <a:latin typeface="Avenir Roman" charset="0"/>
                <a:ea typeface="ＭＳ Ｐゴシック" charset="0"/>
                <a:cs typeface="Avenir Roman" charset="0"/>
                <a:sym typeface="Avenir Roman" charset="0"/>
              </a:rPr>
              <a:t>Or seems like things were going pretty well, why are you leaving?</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Good answer = It’s a tough place to work or it was going well management change – my time to go, learned a lot, great experience, time for the next thing</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Bad answer  = oh my god, you know how Bob is.  That guy is a jerk, nobody wants to work for that guy, get me out of this place.  Those guys don’t know what they are doing, they can’t run that store.  That’s what they will be saying about you and your store 6 months later. </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Positive attitude, leads to higher likelihood of better work and better fit.  You need not have to have car experience to ask someone this.  It could be volunteering.  It could be just in life.  When is the last time you were frustrated, what was going on.  Listen to the language.  It was frustrating but I made the most of it = good answer.  It was frustrating and those people are horrible – not a good answer. </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 </a:t>
            </a:r>
          </a:p>
          <a:p>
            <a:r>
              <a:rPr lang="en-US" sz="1200" kern="1200" dirty="0" smtClean="0">
                <a:solidFill>
                  <a:srgbClr val="000000"/>
                </a:solidFill>
                <a:effectLst/>
                <a:latin typeface="Avenir Roman" charset="0"/>
                <a:ea typeface="ＭＳ Ｐゴシック" charset="0"/>
                <a:cs typeface="Avenir Roman" charset="0"/>
                <a:sym typeface="Avenir Roman" charset="0"/>
              </a:rPr>
              <a:t>Ok.  Onto number 2</a:t>
            </a:r>
          </a:p>
          <a:p>
            <a:endParaRPr lang="en-US" dirty="0"/>
          </a:p>
        </p:txBody>
      </p:sp>
      <p:sp>
        <p:nvSpPr>
          <p:cNvPr id="4" name="Slide Number Placeholder 3"/>
          <p:cNvSpPr>
            <a:spLocks noGrp="1"/>
          </p:cNvSpPr>
          <p:nvPr>
            <p:ph type="sldNum" sz="quarter" idx="10"/>
          </p:nvPr>
        </p:nvSpPr>
        <p:spPr/>
        <p:txBody>
          <a:bodyPr/>
          <a:lstStyle/>
          <a:p>
            <a:fld id="{35B28E94-58AE-0B4F-8F4E-E773BCE86059}" type="slidenum">
              <a:rPr lang="en-US" smtClean="0"/>
              <a:t>15</a:t>
            </a:fld>
            <a:endParaRPr lang="en-US"/>
          </a:p>
        </p:txBody>
      </p:sp>
    </p:spTree>
    <p:extLst>
      <p:ext uri="{BB962C8B-B14F-4D97-AF65-F5344CB8AC3E}">
        <p14:creationId xmlns:p14="http://schemas.microsoft.com/office/powerpoint/2010/main" val="1828818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29246" y="1833757"/>
            <a:ext cx="8305950" cy="1891637"/>
          </a:xfrm>
        </p:spPr>
        <p:txBody>
          <a:bodyPr/>
          <a:lstStyle>
            <a:lvl1pPr algn="l">
              <a:defRPr spc="0">
                <a:solidFill>
                  <a:srgbClr val="19455E"/>
                </a:solidFill>
              </a:defRPr>
            </a:lvl1pPr>
          </a:lstStyle>
          <a:p>
            <a:r>
              <a:rPr lang="en-US" dirty="0" smtClean="0"/>
              <a:t>Click to edit Master 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920" y="6439220"/>
            <a:ext cx="1057623" cy="327714"/>
          </a:xfrm>
          <a:prstGeom prst="rect">
            <a:avLst/>
          </a:prstGeom>
        </p:spPr>
      </p:pic>
      <p:cxnSp>
        <p:nvCxnSpPr>
          <p:cNvPr id="13" name="Straight Connector 12"/>
          <p:cNvCxnSpPr/>
          <p:nvPr userDrawn="1"/>
        </p:nvCxnSpPr>
        <p:spPr>
          <a:xfrm>
            <a:off x="1613646" y="6647786"/>
            <a:ext cx="6831107" cy="0"/>
          </a:xfrm>
          <a:prstGeom prst="line">
            <a:avLst/>
          </a:prstGeom>
          <a:ln w="12700">
            <a:solidFill>
              <a:srgbClr val="95CE2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028579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54026" y="1532467"/>
            <a:ext cx="4746625" cy="4715933"/>
          </a:xfrm>
          <a:prstGeom prst="rect">
            <a:avLst/>
          </a:prstGeom>
        </p:spPr>
        <p:txBody>
          <a:bodyPr lIns="145617" tIns="72808" rIns="145617" bIns="7280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1"/>
          </p:nvPr>
        </p:nvSpPr>
        <p:spPr>
          <a:xfrm>
            <a:off x="454026" y="395817"/>
            <a:ext cx="4746625" cy="886883"/>
          </a:xfrm>
          <a:prstGeom prst="rect">
            <a:avLst/>
          </a:prstGeom>
        </p:spPr>
        <p:txBody>
          <a:bodyPr lIns="145617" tIns="72808" rIns="145617" bIns="72808">
            <a:normAutofit/>
          </a:bodyPr>
          <a:lstStyle>
            <a:lvl1pPr marL="0" indent="0">
              <a:buNone/>
              <a:defRPr sz="4008" baseline="0"/>
            </a:lvl1pPr>
          </a:lstStyle>
          <a:p>
            <a:pPr lvl="0"/>
            <a:r>
              <a:rPr lang="en-US" smtClean="0"/>
              <a:t>Click to edit Master text styles</a:t>
            </a:r>
          </a:p>
        </p:txBody>
      </p:sp>
      <p:sp>
        <p:nvSpPr>
          <p:cNvPr id="16" name="Content Placeholder 15"/>
          <p:cNvSpPr>
            <a:spLocks noGrp="1"/>
          </p:cNvSpPr>
          <p:nvPr>
            <p:ph sz="quarter" idx="12"/>
          </p:nvPr>
        </p:nvSpPr>
        <p:spPr>
          <a:xfrm>
            <a:off x="5648325" y="596902"/>
            <a:ext cx="3035300" cy="5651500"/>
          </a:xfrm>
          <a:prstGeom prst="rect">
            <a:avLst/>
          </a:prstGeom>
        </p:spPr>
        <p:txBody>
          <a:bodyPr lIns="145617" tIns="72808" rIns="145617" bIns="72808"/>
          <a:lstStyle>
            <a:lvl1pPr marL="0" indent="0">
              <a:buNone/>
              <a:defRPr baseline="0"/>
            </a:lvl1pPr>
          </a:lstStyle>
          <a:p>
            <a:pPr lvl="0"/>
            <a:r>
              <a:rPr lang="en-US" smtClean="0"/>
              <a:t>Click to edit Master text styles</a:t>
            </a:r>
          </a:p>
        </p:txBody>
      </p:sp>
    </p:spTree>
    <p:extLst>
      <p:ext uri="{BB962C8B-B14F-4D97-AF65-F5344CB8AC3E}">
        <p14:creationId xmlns:p14="http://schemas.microsoft.com/office/powerpoint/2010/main" val="9087353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54026" y="1532467"/>
            <a:ext cx="4746625" cy="4715933"/>
          </a:xfrm>
          <a:prstGeom prst="rect">
            <a:avLst/>
          </a:prstGeom>
        </p:spPr>
        <p:txBody>
          <a:bodyPr lIns="145617" tIns="72808" rIns="145617" bIns="7280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1"/>
          </p:nvPr>
        </p:nvSpPr>
        <p:spPr>
          <a:xfrm>
            <a:off x="454026" y="395817"/>
            <a:ext cx="4746625" cy="886883"/>
          </a:xfrm>
          <a:prstGeom prst="rect">
            <a:avLst/>
          </a:prstGeom>
        </p:spPr>
        <p:txBody>
          <a:bodyPr lIns="145617" tIns="72808" rIns="145617" bIns="72808">
            <a:normAutofit/>
          </a:bodyPr>
          <a:lstStyle>
            <a:lvl1pPr marL="0" indent="0">
              <a:buNone/>
              <a:defRPr sz="4008" baseline="0"/>
            </a:lvl1pPr>
          </a:lstStyle>
          <a:p>
            <a:pPr lvl="0"/>
            <a:r>
              <a:rPr lang="en-US" smtClean="0"/>
              <a:t>Click to edit Master text styles</a:t>
            </a:r>
          </a:p>
        </p:txBody>
      </p:sp>
      <p:sp>
        <p:nvSpPr>
          <p:cNvPr id="16" name="Content Placeholder 15"/>
          <p:cNvSpPr>
            <a:spLocks noGrp="1"/>
          </p:cNvSpPr>
          <p:nvPr>
            <p:ph sz="quarter" idx="12"/>
          </p:nvPr>
        </p:nvSpPr>
        <p:spPr>
          <a:xfrm>
            <a:off x="5648325" y="596902"/>
            <a:ext cx="3035300" cy="5651500"/>
          </a:xfrm>
          <a:prstGeom prst="rect">
            <a:avLst/>
          </a:prstGeom>
        </p:spPr>
        <p:txBody>
          <a:bodyPr lIns="145617" tIns="72808" rIns="145617" bIns="72808"/>
          <a:lstStyle>
            <a:lvl1pPr marL="0" indent="0">
              <a:buNone/>
              <a:defRPr baseline="0"/>
            </a:lvl1pPr>
          </a:lstStyle>
          <a:p>
            <a:pPr lvl="0"/>
            <a:r>
              <a:rPr lang="en-US" smtClean="0"/>
              <a:t>Click to edit Master text styles</a:t>
            </a:r>
          </a:p>
        </p:txBody>
      </p:sp>
    </p:spTree>
    <p:extLst>
      <p:ext uri="{BB962C8B-B14F-4D97-AF65-F5344CB8AC3E}">
        <p14:creationId xmlns:p14="http://schemas.microsoft.com/office/powerpoint/2010/main" val="1635689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5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54026" y="1532467"/>
            <a:ext cx="4746625" cy="4715933"/>
          </a:xfrm>
          <a:prstGeom prst="rect">
            <a:avLst/>
          </a:prstGeom>
        </p:spPr>
        <p:txBody>
          <a:bodyPr lIns="145617" tIns="72808" rIns="145617" bIns="7280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1"/>
          </p:nvPr>
        </p:nvSpPr>
        <p:spPr>
          <a:xfrm>
            <a:off x="454026" y="395817"/>
            <a:ext cx="4746625" cy="886883"/>
          </a:xfrm>
          <a:prstGeom prst="rect">
            <a:avLst/>
          </a:prstGeom>
        </p:spPr>
        <p:txBody>
          <a:bodyPr lIns="145617" tIns="72808" rIns="145617" bIns="72808">
            <a:normAutofit/>
          </a:bodyPr>
          <a:lstStyle>
            <a:lvl1pPr marL="0" indent="0">
              <a:buNone/>
              <a:defRPr sz="4008" baseline="0"/>
            </a:lvl1pPr>
          </a:lstStyle>
          <a:p>
            <a:pPr lvl="0"/>
            <a:r>
              <a:rPr lang="en-US" smtClean="0"/>
              <a:t>Click to edit Master text styles</a:t>
            </a:r>
          </a:p>
        </p:txBody>
      </p:sp>
      <p:sp>
        <p:nvSpPr>
          <p:cNvPr id="16" name="Content Placeholder 15"/>
          <p:cNvSpPr>
            <a:spLocks noGrp="1"/>
          </p:cNvSpPr>
          <p:nvPr>
            <p:ph sz="quarter" idx="12"/>
          </p:nvPr>
        </p:nvSpPr>
        <p:spPr>
          <a:xfrm>
            <a:off x="5648325" y="596902"/>
            <a:ext cx="3035300" cy="5651500"/>
          </a:xfrm>
          <a:prstGeom prst="rect">
            <a:avLst/>
          </a:prstGeom>
        </p:spPr>
        <p:txBody>
          <a:bodyPr lIns="145617" tIns="72808" rIns="145617" bIns="72808"/>
          <a:lstStyle>
            <a:lvl1pPr marL="0" indent="0">
              <a:buNone/>
              <a:defRPr baseline="0"/>
            </a:lvl1pPr>
          </a:lstStyle>
          <a:p>
            <a:pPr lvl="0"/>
            <a:r>
              <a:rPr lang="en-US" smtClean="0"/>
              <a:t>Click to edit Master text styles</a:t>
            </a:r>
          </a:p>
        </p:txBody>
      </p:sp>
    </p:spTree>
    <p:extLst>
      <p:ext uri="{BB962C8B-B14F-4D97-AF65-F5344CB8AC3E}">
        <p14:creationId xmlns:p14="http://schemas.microsoft.com/office/powerpoint/2010/main" val="702536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54026" y="1532467"/>
            <a:ext cx="4746625" cy="4715933"/>
          </a:xfrm>
          <a:prstGeom prst="rect">
            <a:avLst/>
          </a:prstGeom>
        </p:spPr>
        <p:txBody>
          <a:bodyPr lIns="145617" tIns="72808" rIns="145617" bIns="7280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1"/>
          </p:nvPr>
        </p:nvSpPr>
        <p:spPr>
          <a:xfrm>
            <a:off x="454026" y="395817"/>
            <a:ext cx="4746625" cy="886883"/>
          </a:xfrm>
          <a:prstGeom prst="rect">
            <a:avLst/>
          </a:prstGeom>
        </p:spPr>
        <p:txBody>
          <a:bodyPr lIns="145617" tIns="72808" rIns="145617" bIns="72808">
            <a:normAutofit/>
          </a:bodyPr>
          <a:lstStyle>
            <a:lvl1pPr marL="0" indent="0">
              <a:buNone/>
              <a:defRPr sz="4008" baseline="0"/>
            </a:lvl1pPr>
          </a:lstStyle>
          <a:p>
            <a:pPr lvl="0"/>
            <a:r>
              <a:rPr lang="en-US" smtClean="0"/>
              <a:t>Click to edit Master text styles</a:t>
            </a:r>
          </a:p>
        </p:txBody>
      </p:sp>
      <p:sp>
        <p:nvSpPr>
          <p:cNvPr id="16" name="Content Placeholder 15"/>
          <p:cNvSpPr>
            <a:spLocks noGrp="1"/>
          </p:cNvSpPr>
          <p:nvPr>
            <p:ph sz="quarter" idx="12"/>
          </p:nvPr>
        </p:nvSpPr>
        <p:spPr>
          <a:xfrm>
            <a:off x="5648325" y="596902"/>
            <a:ext cx="3035300" cy="5651500"/>
          </a:xfrm>
          <a:prstGeom prst="rect">
            <a:avLst/>
          </a:prstGeom>
        </p:spPr>
        <p:txBody>
          <a:bodyPr lIns="145617" tIns="72808" rIns="145617" bIns="72808"/>
          <a:lstStyle>
            <a:lvl1pPr marL="0" indent="0">
              <a:buNone/>
              <a:defRPr baseline="0"/>
            </a:lvl1pPr>
          </a:lstStyle>
          <a:p>
            <a:pPr lvl="0"/>
            <a:r>
              <a:rPr lang="en-US" smtClean="0"/>
              <a:t>Click to edit Master text styles</a:t>
            </a:r>
          </a:p>
        </p:txBody>
      </p:sp>
    </p:spTree>
    <p:extLst>
      <p:ext uri="{BB962C8B-B14F-4D97-AF65-F5344CB8AC3E}">
        <p14:creationId xmlns:p14="http://schemas.microsoft.com/office/powerpoint/2010/main" val="1399084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54026" y="1532467"/>
            <a:ext cx="4746625" cy="4715933"/>
          </a:xfrm>
          <a:prstGeom prst="rect">
            <a:avLst/>
          </a:prstGeom>
        </p:spPr>
        <p:txBody>
          <a:bodyPr lIns="145617" tIns="72808" rIns="145617" bIns="7280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1"/>
          </p:nvPr>
        </p:nvSpPr>
        <p:spPr>
          <a:xfrm>
            <a:off x="454026" y="395817"/>
            <a:ext cx="4746625" cy="886883"/>
          </a:xfrm>
          <a:prstGeom prst="rect">
            <a:avLst/>
          </a:prstGeom>
        </p:spPr>
        <p:txBody>
          <a:bodyPr lIns="145617" tIns="72808" rIns="145617" bIns="72808">
            <a:normAutofit/>
          </a:bodyPr>
          <a:lstStyle>
            <a:lvl1pPr marL="0" indent="0">
              <a:buNone/>
              <a:defRPr sz="4008" baseline="0"/>
            </a:lvl1pPr>
          </a:lstStyle>
          <a:p>
            <a:pPr lvl="0"/>
            <a:r>
              <a:rPr lang="en-US" smtClean="0"/>
              <a:t>Click to edit Master text styles</a:t>
            </a:r>
          </a:p>
        </p:txBody>
      </p:sp>
      <p:sp>
        <p:nvSpPr>
          <p:cNvPr id="16" name="Content Placeholder 15"/>
          <p:cNvSpPr>
            <a:spLocks noGrp="1"/>
          </p:cNvSpPr>
          <p:nvPr>
            <p:ph sz="quarter" idx="12"/>
          </p:nvPr>
        </p:nvSpPr>
        <p:spPr>
          <a:xfrm>
            <a:off x="5648325" y="596902"/>
            <a:ext cx="3035300" cy="5651500"/>
          </a:xfrm>
          <a:prstGeom prst="rect">
            <a:avLst/>
          </a:prstGeom>
        </p:spPr>
        <p:txBody>
          <a:bodyPr lIns="145617" tIns="72808" rIns="145617" bIns="72808"/>
          <a:lstStyle>
            <a:lvl1pPr marL="0" indent="0">
              <a:buNone/>
              <a:defRPr baseline="0"/>
            </a:lvl1pPr>
          </a:lstStyle>
          <a:p>
            <a:pPr lvl="0"/>
            <a:r>
              <a:rPr lang="en-US" smtClean="0"/>
              <a:t>Click to edit Master text styles</a:t>
            </a:r>
          </a:p>
        </p:txBody>
      </p:sp>
    </p:spTree>
    <p:extLst>
      <p:ext uri="{BB962C8B-B14F-4D97-AF65-F5344CB8AC3E}">
        <p14:creationId xmlns:p14="http://schemas.microsoft.com/office/powerpoint/2010/main" val="874660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54026" y="1532467"/>
            <a:ext cx="4746625" cy="4715933"/>
          </a:xfrm>
          <a:prstGeom prst="rect">
            <a:avLst/>
          </a:prstGeom>
        </p:spPr>
        <p:txBody>
          <a:bodyPr lIns="145617" tIns="72808" rIns="145617" bIns="7280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1"/>
          </p:nvPr>
        </p:nvSpPr>
        <p:spPr>
          <a:xfrm>
            <a:off x="454026" y="395817"/>
            <a:ext cx="4746625" cy="886883"/>
          </a:xfrm>
          <a:prstGeom prst="rect">
            <a:avLst/>
          </a:prstGeom>
        </p:spPr>
        <p:txBody>
          <a:bodyPr lIns="145617" tIns="72808" rIns="145617" bIns="72808">
            <a:normAutofit/>
          </a:bodyPr>
          <a:lstStyle>
            <a:lvl1pPr marL="0" indent="0">
              <a:buNone/>
              <a:defRPr sz="4008" baseline="0"/>
            </a:lvl1pPr>
          </a:lstStyle>
          <a:p>
            <a:pPr lvl="0"/>
            <a:r>
              <a:rPr lang="en-US" smtClean="0"/>
              <a:t>Click to edit Master text styles</a:t>
            </a:r>
          </a:p>
        </p:txBody>
      </p:sp>
      <p:sp>
        <p:nvSpPr>
          <p:cNvPr id="16" name="Content Placeholder 15"/>
          <p:cNvSpPr>
            <a:spLocks noGrp="1"/>
          </p:cNvSpPr>
          <p:nvPr>
            <p:ph sz="quarter" idx="12"/>
          </p:nvPr>
        </p:nvSpPr>
        <p:spPr>
          <a:xfrm>
            <a:off x="5648325" y="596902"/>
            <a:ext cx="3035300" cy="5651500"/>
          </a:xfrm>
          <a:prstGeom prst="rect">
            <a:avLst/>
          </a:prstGeom>
        </p:spPr>
        <p:txBody>
          <a:bodyPr lIns="145617" tIns="72808" rIns="145617" bIns="72808"/>
          <a:lstStyle>
            <a:lvl1pPr marL="0" indent="0">
              <a:buNone/>
              <a:defRPr baseline="0"/>
            </a:lvl1pPr>
          </a:lstStyle>
          <a:p>
            <a:pPr lvl="0"/>
            <a:r>
              <a:rPr lang="en-US" smtClean="0"/>
              <a:t>Click to edit Master text styles</a:t>
            </a:r>
          </a:p>
        </p:txBody>
      </p:sp>
    </p:spTree>
    <p:extLst>
      <p:ext uri="{BB962C8B-B14F-4D97-AF65-F5344CB8AC3E}">
        <p14:creationId xmlns:p14="http://schemas.microsoft.com/office/powerpoint/2010/main" val="609312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03243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Content and Chart/Media">
    <p:spTree>
      <p:nvGrpSpPr>
        <p:cNvPr id="1" name=""/>
        <p:cNvGrpSpPr/>
        <p:nvPr/>
      </p:nvGrpSpPr>
      <p:grpSpPr>
        <a:xfrm>
          <a:off x="0" y="0"/>
          <a:ext cx="0" cy="0"/>
          <a:chOff x="0" y="0"/>
          <a:chExt cx="0" cy="0"/>
        </a:xfrm>
      </p:grpSpPr>
      <p:sp>
        <p:nvSpPr>
          <p:cNvPr id="16" name="Content Placeholder 15"/>
          <p:cNvSpPr>
            <a:spLocks noGrp="1"/>
          </p:cNvSpPr>
          <p:nvPr>
            <p:ph sz="quarter" idx="12" hasCustomPrompt="1"/>
          </p:nvPr>
        </p:nvSpPr>
        <p:spPr>
          <a:xfrm>
            <a:off x="5857343" y="466626"/>
            <a:ext cx="2891072" cy="4942015"/>
          </a:xfrm>
        </p:spPr>
        <p:txBody>
          <a:bodyPr/>
          <a:lstStyle>
            <a:lvl1pPr marL="0" indent="0">
              <a:buNone/>
              <a:defRPr baseline="0"/>
            </a:lvl1pPr>
          </a:lstStyle>
          <a:p>
            <a:pPr lvl="0"/>
            <a:r>
              <a:rPr lang="en-US" dirty="0" smtClean="0"/>
              <a:t>Charts / Media</a:t>
            </a:r>
            <a:endParaRPr lang="en-US" dirty="0"/>
          </a:p>
        </p:txBody>
      </p:sp>
      <p:sp>
        <p:nvSpPr>
          <p:cNvPr id="6" name="Title Placeholder 1"/>
          <p:cNvSpPr>
            <a:spLocks noGrp="1"/>
          </p:cNvSpPr>
          <p:nvPr>
            <p:ph type="title"/>
          </p:nvPr>
        </p:nvSpPr>
        <p:spPr>
          <a:xfrm>
            <a:off x="362050" y="466625"/>
            <a:ext cx="5391625" cy="1429871"/>
          </a:xfrm>
          <a:prstGeom prst="rect">
            <a:avLst/>
          </a:prstGeom>
        </p:spPr>
        <p:txBody>
          <a:bodyPr vert="horz" lIns="91440" tIns="45720" rIns="91440" bIns="45720" rtlCol="0" anchor="ctr" anchorCtr="0">
            <a:normAutofit/>
          </a:bodyPr>
          <a:lstStyle>
            <a:lvl1pPr>
              <a:defRPr sz="3600" spc="-150"/>
            </a:lvl1pPr>
          </a:lstStyle>
          <a:p>
            <a:r>
              <a:rPr lang="en-US" dirty="0" smtClean="0"/>
              <a:t>Click to edit Master title style</a:t>
            </a:r>
            <a:endParaRPr dirty="0"/>
          </a:p>
        </p:txBody>
      </p:sp>
      <p:sp>
        <p:nvSpPr>
          <p:cNvPr id="7" name="Text Placeholder 7"/>
          <p:cNvSpPr>
            <a:spLocks noGrp="1"/>
          </p:cNvSpPr>
          <p:nvPr>
            <p:ph type="body" sz="quarter" idx="10"/>
          </p:nvPr>
        </p:nvSpPr>
        <p:spPr>
          <a:xfrm>
            <a:off x="362051" y="1913776"/>
            <a:ext cx="5391623" cy="3512145"/>
          </a:xfrm>
        </p:spPr>
        <p:txBody>
          <a:bodyPr>
            <a:normAutofit/>
          </a:bodyPr>
          <a:lstStyle>
            <a:lvl1pPr marL="342900" indent="-342900">
              <a:buSzPct val="80000"/>
              <a:buFont typeface="Arial"/>
              <a:buChar char="•"/>
              <a:defRPr sz="2000" baseline="0"/>
            </a:lvl1pPr>
            <a:lvl2pPr marL="685800" indent="-336550">
              <a:buSzPct val="80000"/>
              <a:buFont typeface="Arial"/>
              <a:buChar char="•"/>
              <a:defRPr sz="1800"/>
            </a:lvl2pPr>
            <a:lvl3pPr marL="1035050" indent="-349250">
              <a:buSzPct val="80000"/>
              <a:buFont typeface="Arial"/>
              <a:buChar char="•"/>
              <a:defRPr sz="1600"/>
            </a:lvl3pPr>
            <a:lvl4pPr marL="1371600" indent="-336550">
              <a:buSzPct val="80000"/>
              <a:buFont typeface="Arial"/>
              <a:buChar char="•"/>
              <a:defRPr sz="1600"/>
            </a:lvl4pPr>
            <a:lvl5pPr marL="1720850" indent="-349250">
              <a:buSzPct val="80000"/>
              <a:buFont typeface="Arial"/>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59063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slide (insert image) ">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17769671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645301"/>
            <a:ext cx="9144000" cy="745668"/>
          </a:xfrm>
          <a:prstGeom prst="rect">
            <a:avLst/>
          </a:prstGeom>
          <a:gradFill>
            <a:gsLst>
              <a:gs pos="0">
                <a:schemeClr val="bg1">
                  <a:lumMod val="85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45300"/>
            <a:ext cx="8229600" cy="731520"/>
          </a:xfrm>
        </p:spPr>
        <p:txBody>
          <a:bodyPr>
            <a:normAutofit/>
          </a:bodyPr>
          <a:lstStyle>
            <a:lvl1pPr>
              <a:defRPr sz="2500" b="1">
                <a:solidFill>
                  <a:srgbClr val="19455E"/>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0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Slide Number Placeholder 5"/>
          <p:cNvSpPr>
            <a:spLocks noGrp="1"/>
          </p:cNvSpPr>
          <p:nvPr>
            <p:ph type="sldNum" sz="quarter" idx="4"/>
          </p:nvPr>
        </p:nvSpPr>
        <p:spPr>
          <a:xfrm>
            <a:off x="8686800" y="6409431"/>
            <a:ext cx="457200" cy="460843"/>
          </a:xfrm>
          <a:prstGeom prst="rect">
            <a:avLst/>
          </a:prstGeom>
        </p:spPr>
        <p:txBody>
          <a:bodyPr vert="horz" lIns="91440" tIns="45720" rIns="91440" bIns="45720" rtlCol="0" anchor="ctr"/>
          <a:lstStyle>
            <a:lvl1pPr algn="ctr">
              <a:defRPr sz="1000">
                <a:solidFill>
                  <a:srgbClr val="19455E"/>
                </a:solidFill>
                <a:latin typeface="Lato" charset="0"/>
                <a:ea typeface="Lato" charset="0"/>
                <a:cs typeface="Lato" charset="0"/>
              </a:defRPr>
            </a:lvl1pPr>
          </a:lstStyle>
          <a:p>
            <a:fld id="{01B49632-E5A2-7F41-8AA7-3CFE8A6FB90B}"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920" y="6439220"/>
            <a:ext cx="1057623" cy="327714"/>
          </a:xfrm>
          <a:prstGeom prst="rect">
            <a:avLst/>
          </a:prstGeom>
        </p:spPr>
      </p:pic>
      <p:cxnSp>
        <p:nvCxnSpPr>
          <p:cNvPr id="13" name="Straight Connector 12"/>
          <p:cNvCxnSpPr/>
          <p:nvPr userDrawn="1"/>
        </p:nvCxnSpPr>
        <p:spPr>
          <a:xfrm>
            <a:off x="1613646" y="6647786"/>
            <a:ext cx="6831107" cy="0"/>
          </a:xfrm>
          <a:prstGeom prst="line">
            <a:avLst/>
          </a:prstGeom>
          <a:ln w="12700">
            <a:solidFill>
              <a:srgbClr val="95CE2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402353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15"/>
        <p:cNvGrpSpPr/>
        <p:nvPr/>
      </p:nvGrpSpPr>
      <p:grpSpPr>
        <a:xfrm>
          <a:off x="0" y="0"/>
          <a:ext cx="0" cy="0"/>
          <a:chOff x="0" y="0"/>
          <a:chExt cx="0" cy="0"/>
        </a:xfrm>
      </p:grpSpPr>
      <p:sp>
        <p:nvSpPr>
          <p:cNvPr id="4" name="AutoShape 2"/>
          <p:cNvSpPr>
            <a:spLocks/>
          </p:cNvSpPr>
          <p:nvPr userDrawn="1"/>
        </p:nvSpPr>
        <p:spPr bwMode="auto">
          <a:xfrm>
            <a:off x="339328" y="6429375"/>
            <a:ext cx="6410400" cy="160734"/>
          </a:xfrm>
          <a:custGeom>
            <a:avLst/>
            <a:gdLst>
              <a:gd name="T0" fmla="*/ 4558507 w 21600"/>
              <a:gd name="T1" fmla="*/ 114300 h 21600"/>
              <a:gd name="T2" fmla="*/ 4558507 w 21600"/>
              <a:gd name="T3" fmla="*/ 114300 h 21600"/>
              <a:gd name="T4" fmla="*/ 4558507 w 21600"/>
              <a:gd name="T5" fmla="*/ 114300 h 21600"/>
              <a:gd name="T6" fmla="*/ 4558507 w 21600"/>
              <a:gd name="T7" fmla="*/ 114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ctr" defTabSz="457200">
              <a:defRPr sz="3600">
                <a:solidFill>
                  <a:srgbClr val="340053"/>
                </a:solidFill>
                <a:latin typeface="Gill Sans Light" charset="0"/>
                <a:ea typeface="ＭＳ Ｐゴシック" charset="-128"/>
                <a:sym typeface="Gill Sans Light" charset="0"/>
              </a:defRPr>
            </a:lvl1pPr>
            <a:lvl2pPr algn="ctr" defTabSz="457200">
              <a:defRPr sz="3600">
                <a:solidFill>
                  <a:srgbClr val="340053"/>
                </a:solidFill>
                <a:latin typeface="Gill Sans Light" charset="0"/>
                <a:ea typeface="ＭＳ Ｐゴシック" charset="-128"/>
                <a:sym typeface="Gill Sans Light" charset="0"/>
              </a:defRPr>
            </a:lvl2pPr>
            <a:lvl3pPr algn="ctr" defTabSz="457200">
              <a:defRPr sz="3600">
                <a:solidFill>
                  <a:srgbClr val="340053"/>
                </a:solidFill>
                <a:latin typeface="Gill Sans Light" charset="0"/>
                <a:ea typeface="ＭＳ Ｐゴシック" charset="-128"/>
                <a:sym typeface="Gill Sans Light" charset="0"/>
              </a:defRPr>
            </a:lvl3pPr>
            <a:lvl4pPr algn="ctr" defTabSz="457200">
              <a:defRPr sz="3600">
                <a:solidFill>
                  <a:srgbClr val="340053"/>
                </a:solidFill>
                <a:latin typeface="Gill Sans Light" charset="0"/>
                <a:ea typeface="ＭＳ Ｐゴシック" charset="-128"/>
                <a:sym typeface="Gill Sans Light" charset="0"/>
              </a:defRPr>
            </a:lvl4pPr>
            <a:lvl5pPr algn="ctr" defTabSz="457200">
              <a:defRPr sz="3600">
                <a:solidFill>
                  <a:srgbClr val="340053"/>
                </a:solidFill>
                <a:latin typeface="Gill Sans Light" charset="0"/>
                <a:ea typeface="ＭＳ Ｐゴシック" charset="-128"/>
                <a:sym typeface="Gill Sans Light" charset="0"/>
              </a:defRPr>
            </a:lvl5pPr>
            <a:lvl6pPr marL="1371600" indent="9144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1828800" indent="9144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2286000" indent="9144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2743200" indent="9144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algn="r" eaLnBrk="1"/>
            <a:r>
              <a:rPr lang="en-US" altLang="en-US" sz="1055">
                <a:solidFill>
                  <a:srgbClr val="0F0F0F"/>
                </a:solidFill>
                <a:latin typeface="Avenir Light" charset="0"/>
                <a:sym typeface="Raleway Light" charset="0"/>
              </a:rPr>
              <a:t>Adam Robinson   |   Hireology   |   CEO   |   arobinson@hireology.com </a:t>
            </a:r>
            <a:endParaRPr lang="en-US" altLang="en-US" sz="2531">
              <a:latin typeface="Avenir Light" charset="0"/>
            </a:endParaRPr>
          </a:p>
        </p:txBody>
      </p:sp>
      <p:sp>
        <p:nvSpPr>
          <p:cNvPr id="16" name="Shape 16"/>
          <p:cNvSpPr txBox="1">
            <a:spLocks noGrp="1"/>
          </p:cNvSpPr>
          <p:nvPr>
            <p:ph type="title"/>
          </p:nvPr>
        </p:nvSpPr>
        <p:spPr>
          <a:xfrm>
            <a:off x="457200" y="274637"/>
            <a:ext cx="8229600" cy="1143000"/>
          </a:xfrm>
          <a:prstGeom prst="rect">
            <a:avLst/>
          </a:prstGeom>
        </p:spPr>
        <p:txBody>
          <a:bodyPr lIns="145622" tIns="145622" rIns="145622" bIns="145622"/>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457200" y="1600200"/>
            <a:ext cx="8229600" cy="4967573"/>
          </a:xfrm>
          <a:prstGeom prst="rect">
            <a:avLst/>
          </a:prstGeom>
        </p:spPr>
        <p:txBody>
          <a:bodyPr lIns="145622" tIns="145622" rIns="145622" bIns="145622"/>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 name="Shape 18"/>
          <p:cNvSpPr txBox="1">
            <a:spLocks noGrp="1"/>
          </p:cNvSpPr>
          <p:nvPr>
            <p:ph type="sldNum" idx="10"/>
          </p:nvPr>
        </p:nvSpPr>
        <p:spPr>
          <a:xfrm>
            <a:off x="8556873" y="6333381"/>
            <a:ext cx="548060" cy="524619"/>
          </a:xfrm>
          <a:prstGeom prst="rect">
            <a:avLst/>
          </a:prstGeom>
        </p:spPr>
        <p:txBody>
          <a:bodyPr vert="horz" wrap="square" lIns="145622" tIns="145622" rIns="145622" bIns="145622" numCol="1" anchor="ctr" anchorCtr="0" compatLnSpc="1">
            <a:prstTxWarp prst="textNoShape">
              <a:avLst/>
            </a:prstTxWarp>
            <a:noAutofit/>
          </a:bodyPr>
          <a:lstStyle>
            <a:lvl1pPr algn="ctr" eaLnBrk="1">
              <a:defRPr smtClean="0"/>
            </a:lvl1pPr>
          </a:lstStyle>
          <a:p>
            <a:pPr>
              <a:defRPr/>
            </a:pPr>
            <a:fld id="{BBF2649D-560F-AE46-812A-323D1AE7A79A}" type="slidenum">
              <a:rPr lang="en-US" altLang="en-US"/>
              <a:pPr>
                <a:defRPr/>
              </a:pPr>
              <a:t>‹#›</a:t>
            </a:fld>
            <a:endParaRPr lang="en-US" altLang="en-US"/>
          </a:p>
        </p:txBody>
      </p:sp>
    </p:spTree>
    <p:extLst>
      <p:ext uri="{BB962C8B-B14F-4D97-AF65-F5344CB8AC3E}">
        <p14:creationId xmlns:p14="http://schemas.microsoft.com/office/powerpoint/2010/main" val="1797267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p:cNvSpPr/>
          <p:nvPr userDrawn="1"/>
        </p:nvSpPr>
        <p:spPr>
          <a:xfrm>
            <a:off x="0" y="645301"/>
            <a:ext cx="9144000" cy="745668"/>
          </a:xfrm>
          <a:prstGeom prst="rect">
            <a:avLst/>
          </a:prstGeom>
          <a:gradFill>
            <a:gsLst>
              <a:gs pos="0">
                <a:schemeClr val="bg1">
                  <a:lumMod val="85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2314812"/>
            <a:ext cx="4038600" cy="4525963"/>
          </a:xfrm>
        </p:spPr>
        <p:txBody>
          <a:bodyPr>
            <a:normAutofit/>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314812"/>
            <a:ext cx="4038600" cy="4525963"/>
          </a:xfrm>
        </p:spPr>
        <p:txBody>
          <a:bodyPr>
            <a:normAutofit/>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txBox="1">
            <a:spLocks/>
          </p:cNvSpPr>
          <p:nvPr userDrawn="1"/>
        </p:nvSpPr>
        <p:spPr>
          <a:xfrm>
            <a:off x="457200" y="645300"/>
            <a:ext cx="8229600" cy="73152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spc="-150">
                <a:solidFill>
                  <a:schemeClr val="accent6">
                    <a:lumMod val="75000"/>
                  </a:schemeClr>
                </a:solidFill>
                <a:latin typeface="+mj-lt"/>
                <a:ea typeface="+mj-ea"/>
                <a:cs typeface="+mj-cs"/>
              </a:defRPr>
            </a:lvl1pPr>
          </a:lstStyle>
          <a:p>
            <a:r>
              <a:rPr lang="en-US" sz="2500" spc="0" dirty="0" smtClean="0">
                <a:solidFill>
                  <a:srgbClr val="19455E"/>
                </a:solidFill>
                <a:latin typeface="Lato" charset="0"/>
                <a:ea typeface="Lato" charset="0"/>
                <a:cs typeface="Lato" charset="0"/>
              </a:rPr>
              <a:t>Click to edit Master title style</a:t>
            </a:r>
            <a:endParaRPr lang="en-US" sz="2500" spc="0" dirty="0">
              <a:solidFill>
                <a:srgbClr val="19455E"/>
              </a:solidFill>
              <a:latin typeface="Lato" charset="0"/>
              <a:ea typeface="Lato" charset="0"/>
              <a:cs typeface="Lato" charset="0"/>
            </a:endParaRPr>
          </a:p>
        </p:txBody>
      </p:sp>
      <p:sp>
        <p:nvSpPr>
          <p:cNvPr id="16" name="Slide Number Placeholder 5"/>
          <p:cNvSpPr>
            <a:spLocks noGrp="1"/>
          </p:cNvSpPr>
          <p:nvPr>
            <p:ph type="sldNum" sz="quarter" idx="4"/>
          </p:nvPr>
        </p:nvSpPr>
        <p:spPr>
          <a:xfrm>
            <a:off x="8686800" y="6397157"/>
            <a:ext cx="457200" cy="460843"/>
          </a:xfrm>
          <a:prstGeom prst="rect">
            <a:avLst/>
          </a:prstGeom>
        </p:spPr>
        <p:txBody>
          <a:bodyPr vert="horz" lIns="91440" tIns="45720" rIns="91440" bIns="45720" rtlCol="0" anchor="ctr"/>
          <a:lstStyle>
            <a:lvl1pPr algn="ctr">
              <a:defRPr sz="1000">
                <a:solidFill>
                  <a:srgbClr val="19455E"/>
                </a:solidFill>
                <a:latin typeface="Lato" charset="0"/>
                <a:ea typeface="Lato" charset="0"/>
                <a:cs typeface="Lato" charset="0"/>
              </a:defRPr>
            </a:lvl1pPr>
          </a:lstStyle>
          <a:p>
            <a:fld id="{01B49632-E5A2-7F41-8AA7-3CFE8A6FB90B}" type="slidenum">
              <a:rPr lang="en-US" smtClean="0"/>
              <a:pPr/>
              <a:t>‹#›</a:t>
            </a:fld>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920" y="6439220"/>
            <a:ext cx="1057623" cy="327714"/>
          </a:xfrm>
          <a:prstGeom prst="rect">
            <a:avLst/>
          </a:prstGeom>
        </p:spPr>
      </p:pic>
      <p:cxnSp>
        <p:nvCxnSpPr>
          <p:cNvPr id="17" name="Straight Connector 16"/>
          <p:cNvCxnSpPr/>
          <p:nvPr userDrawn="1"/>
        </p:nvCxnSpPr>
        <p:spPr>
          <a:xfrm>
            <a:off x="1613646" y="6647786"/>
            <a:ext cx="6831107" cy="0"/>
          </a:xfrm>
          <a:prstGeom prst="line">
            <a:avLst/>
          </a:prstGeom>
          <a:ln w="12700">
            <a:solidFill>
              <a:srgbClr val="95CE2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24515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p:cNvSpPr/>
          <p:nvPr userDrawn="1"/>
        </p:nvSpPr>
        <p:spPr>
          <a:xfrm>
            <a:off x="0" y="645301"/>
            <a:ext cx="9144000" cy="745668"/>
          </a:xfrm>
          <a:prstGeom prst="rect">
            <a:avLst/>
          </a:prstGeom>
          <a:gradFill>
            <a:gsLst>
              <a:gs pos="0">
                <a:schemeClr val="bg1">
                  <a:lumMod val="85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896261"/>
            <a:ext cx="4040188" cy="639762"/>
          </a:xfrm>
        </p:spPr>
        <p:txBody>
          <a:bodyPr anchor="b">
            <a:normAutofit/>
          </a:bodyPr>
          <a:lstStyle>
            <a:lvl1pPr marL="0" indent="0">
              <a:buNone/>
              <a:defRPr sz="2000" b="1">
                <a:solidFill>
                  <a:srgbClr val="95CE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720439"/>
            <a:ext cx="4040188"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896261"/>
            <a:ext cx="4041775" cy="639762"/>
          </a:xfrm>
        </p:spPr>
        <p:txBody>
          <a:bodyPr anchor="b">
            <a:normAutofit/>
          </a:bodyPr>
          <a:lstStyle>
            <a:lvl1pPr marL="0" indent="0">
              <a:buNone/>
              <a:defRPr sz="2000" b="1">
                <a:solidFill>
                  <a:srgbClr val="95CE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720439"/>
            <a:ext cx="4041775"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itle 1"/>
          <p:cNvSpPr>
            <a:spLocks noGrp="1"/>
          </p:cNvSpPr>
          <p:nvPr>
            <p:ph type="title"/>
          </p:nvPr>
        </p:nvSpPr>
        <p:spPr>
          <a:xfrm>
            <a:off x="457200" y="645300"/>
            <a:ext cx="8229600" cy="731520"/>
          </a:xfrm>
        </p:spPr>
        <p:txBody>
          <a:bodyPr>
            <a:normAutofit/>
          </a:bodyPr>
          <a:lstStyle>
            <a:lvl1pPr>
              <a:defRPr sz="2500" b="1" spc="0">
                <a:solidFill>
                  <a:srgbClr val="19455E"/>
                </a:solidFill>
              </a:defRPr>
            </a:lvl1pPr>
          </a:lstStyle>
          <a:p>
            <a:r>
              <a:rPr lang="en-US" dirty="0" smtClean="0"/>
              <a:t>Click to edit Master title style</a:t>
            </a:r>
            <a:endParaRPr lang="en-US" dirty="0"/>
          </a:p>
        </p:txBody>
      </p:sp>
      <p:sp>
        <p:nvSpPr>
          <p:cNvPr id="23" name="Slide Number Placeholder 5"/>
          <p:cNvSpPr>
            <a:spLocks noGrp="1"/>
          </p:cNvSpPr>
          <p:nvPr>
            <p:ph type="sldNum" sz="quarter" idx="10"/>
          </p:nvPr>
        </p:nvSpPr>
        <p:spPr>
          <a:xfrm>
            <a:off x="8686800" y="6397157"/>
            <a:ext cx="457200" cy="460843"/>
          </a:xfrm>
          <a:prstGeom prst="rect">
            <a:avLst/>
          </a:prstGeom>
        </p:spPr>
        <p:txBody>
          <a:bodyPr vert="horz" lIns="91440" tIns="45720" rIns="91440" bIns="45720" rtlCol="0" anchor="ctr"/>
          <a:lstStyle>
            <a:lvl1pPr algn="ctr">
              <a:defRPr sz="1000">
                <a:solidFill>
                  <a:srgbClr val="19455E"/>
                </a:solidFill>
                <a:latin typeface="Lato" charset="0"/>
                <a:ea typeface="Lato" charset="0"/>
                <a:cs typeface="Lato" charset="0"/>
              </a:defRPr>
            </a:lvl1pPr>
          </a:lstStyle>
          <a:p>
            <a:fld id="{01B49632-E5A2-7F41-8AA7-3CFE8A6FB90B}" type="slidenum">
              <a:rPr lang="en-US" smtClean="0"/>
              <a:pPr/>
              <a:t>‹#›</a:t>
            </a:fld>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920" y="6439220"/>
            <a:ext cx="1057623" cy="327714"/>
          </a:xfrm>
          <a:prstGeom prst="rect">
            <a:avLst/>
          </a:prstGeom>
        </p:spPr>
      </p:pic>
      <p:cxnSp>
        <p:nvCxnSpPr>
          <p:cNvPr id="16" name="Straight Connector 15"/>
          <p:cNvCxnSpPr/>
          <p:nvPr userDrawn="1"/>
        </p:nvCxnSpPr>
        <p:spPr>
          <a:xfrm>
            <a:off x="1613646" y="6647786"/>
            <a:ext cx="6831107" cy="0"/>
          </a:xfrm>
          <a:prstGeom prst="line">
            <a:avLst/>
          </a:prstGeom>
          <a:ln w="12700">
            <a:solidFill>
              <a:srgbClr val="95CE2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543729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p:cNvSpPr/>
          <p:nvPr userDrawn="1"/>
        </p:nvSpPr>
        <p:spPr>
          <a:xfrm>
            <a:off x="0" y="645301"/>
            <a:ext cx="9144000" cy="745668"/>
          </a:xfrm>
          <a:prstGeom prst="rect">
            <a:avLst/>
          </a:prstGeom>
          <a:gradFill>
            <a:gsLst>
              <a:gs pos="0">
                <a:schemeClr val="bg1">
                  <a:lumMod val="85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userDrawn="1"/>
        </p:nvSpPr>
        <p:spPr>
          <a:xfrm>
            <a:off x="457200" y="645300"/>
            <a:ext cx="8229600" cy="73152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spc="-150">
                <a:solidFill>
                  <a:schemeClr val="accent6">
                    <a:lumMod val="75000"/>
                  </a:schemeClr>
                </a:solidFill>
                <a:latin typeface="+mj-lt"/>
                <a:ea typeface="+mj-ea"/>
                <a:cs typeface="+mj-cs"/>
              </a:defRPr>
            </a:lvl1pPr>
          </a:lstStyle>
          <a:p>
            <a:r>
              <a:rPr lang="en-US" sz="2500" spc="0" dirty="0" smtClean="0">
                <a:solidFill>
                  <a:srgbClr val="19455E"/>
                </a:solidFill>
                <a:latin typeface="Lato" charset="0"/>
                <a:ea typeface="Lato" charset="0"/>
                <a:cs typeface="Lato" charset="0"/>
              </a:rPr>
              <a:t>Click to edit Master title style</a:t>
            </a:r>
            <a:endParaRPr lang="en-US" sz="2500" spc="0" dirty="0">
              <a:solidFill>
                <a:srgbClr val="19455E"/>
              </a:solidFill>
              <a:latin typeface="Lato" charset="0"/>
              <a:ea typeface="Lato" charset="0"/>
              <a:cs typeface="Lato" charset="0"/>
            </a:endParaRPr>
          </a:p>
        </p:txBody>
      </p:sp>
      <p:sp>
        <p:nvSpPr>
          <p:cNvPr id="19" name="Slide Number Placeholder 5"/>
          <p:cNvSpPr>
            <a:spLocks noGrp="1"/>
          </p:cNvSpPr>
          <p:nvPr>
            <p:ph type="sldNum" sz="quarter" idx="4"/>
          </p:nvPr>
        </p:nvSpPr>
        <p:spPr>
          <a:xfrm>
            <a:off x="8686800" y="6397157"/>
            <a:ext cx="457200" cy="460843"/>
          </a:xfrm>
          <a:prstGeom prst="rect">
            <a:avLst/>
          </a:prstGeom>
        </p:spPr>
        <p:txBody>
          <a:bodyPr vert="horz" lIns="91440" tIns="45720" rIns="91440" bIns="45720" rtlCol="0" anchor="ctr"/>
          <a:lstStyle>
            <a:lvl1pPr algn="ctr">
              <a:defRPr sz="1000">
                <a:solidFill>
                  <a:srgbClr val="19455E"/>
                </a:solidFill>
                <a:latin typeface="Lato" charset="0"/>
                <a:ea typeface="Lato" charset="0"/>
                <a:cs typeface="Lato" charset="0"/>
              </a:defRPr>
            </a:lvl1pPr>
          </a:lstStyle>
          <a:p>
            <a:fld id="{01B49632-E5A2-7F41-8AA7-3CFE8A6FB90B}"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920" y="6439220"/>
            <a:ext cx="1057623" cy="327714"/>
          </a:xfrm>
          <a:prstGeom prst="rect">
            <a:avLst/>
          </a:prstGeom>
        </p:spPr>
      </p:pic>
      <p:cxnSp>
        <p:nvCxnSpPr>
          <p:cNvPr id="13" name="Straight Connector 12"/>
          <p:cNvCxnSpPr/>
          <p:nvPr userDrawn="1"/>
        </p:nvCxnSpPr>
        <p:spPr>
          <a:xfrm>
            <a:off x="1613646" y="6647786"/>
            <a:ext cx="6831107" cy="0"/>
          </a:xfrm>
          <a:prstGeom prst="line">
            <a:avLst/>
          </a:prstGeom>
          <a:ln w="12700">
            <a:solidFill>
              <a:srgbClr val="95CE2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356756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0" name="Title 1"/>
          <p:cNvSpPr txBox="1">
            <a:spLocks/>
          </p:cNvSpPr>
          <p:nvPr userDrawn="1"/>
        </p:nvSpPr>
        <p:spPr>
          <a:xfrm>
            <a:off x="457200" y="3807642"/>
            <a:ext cx="8229600" cy="12150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kern="1200" spc="-150">
                <a:solidFill>
                  <a:schemeClr val="accent6">
                    <a:lumMod val="75000"/>
                  </a:schemeClr>
                </a:solidFill>
                <a:latin typeface="+mj-lt"/>
                <a:ea typeface="+mj-ea"/>
                <a:cs typeface="+mj-cs"/>
              </a:defRPr>
            </a:lvl1pPr>
          </a:lstStyle>
          <a:p>
            <a:pPr algn="ctr"/>
            <a:r>
              <a:rPr lang="en-US" sz="10000" b="1" i="0" dirty="0" smtClean="0">
                <a:solidFill>
                  <a:srgbClr val="95CE21"/>
                </a:solidFill>
                <a:latin typeface="Lato" charset="0"/>
                <a:ea typeface="Lato" charset="0"/>
                <a:cs typeface="Lato" charset="0"/>
              </a:rPr>
              <a:t>Questions</a:t>
            </a:r>
            <a:endParaRPr lang="en-US" sz="10000" b="1" i="0" dirty="0">
              <a:solidFill>
                <a:srgbClr val="95CE21"/>
              </a:solidFill>
              <a:latin typeface="Lato" charset="0"/>
              <a:ea typeface="Lato" charset="0"/>
              <a:cs typeface="Lato" charset="0"/>
            </a:endParaRPr>
          </a:p>
        </p:txBody>
      </p:sp>
      <p:sp>
        <p:nvSpPr>
          <p:cNvPr id="24" name="Slide Number Placeholder 5"/>
          <p:cNvSpPr>
            <a:spLocks noGrp="1"/>
          </p:cNvSpPr>
          <p:nvPr>
            <p:ph type="sldNum" sz="quarter" idx="4"/>
          </p:nvPr>
        </p:nvSpPr>
        <p:spPr>
          <a:xfrm>
            <a:off x="8686800" y="6397157"/>
            <a:ext cx="457200" cy="460843"/>
          </a:xfrm>
          <a:prstGeom prst="rect">
            <a:avLst/>
          </a:prstGeom>
        </p:spPr>
        <p:txBody>
          <a:bodyPr vert="horz" lIns="91440" tIns="45720" rIns="91440" bIns="45720" rtlCol="0" anchor="ctr"/>
          <a:lstStyle>
            <a:lvl1pPr algn="ctr">
              <a:defRPr sz="1000">
                <a:solidFill>
                  <a:srgbClr val="19455E"/>
                </a:solidFill>
                <a:latin typeface="Lato" charset="0"/>
                <a:ea typeface="Lato" charset="0"/>
                <a:cs typeface="Lato" charset="0"/>
              </a:defRPr>
            </a:lvl1pPr>
          </a:lstStyle>
          <a:p>
            <a:fld id="{01B49632-E5A2-7F41-8AA7-3CFE8A6FB90B}"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920" y="6439220"/>
            <a:ext cx="1057623" cy="327714"/>
          </a:xfrm>
          <a:prstGeom prst="rect">
            <a:avLst/>
          </a:prstGeom>
        </p:spPr>
      </p:pic>
      <p:cxnSp>
        <p:nvCxnSpPr>
          <p:cNvPr id="13" name="Straight Connector 12"/>
          <p:cNvCxnSpPr/>
          <p:nvPr userDrawn="1"/>
        </p:nvCxnSpPr>
        <p:spPr>
          <a:xfrm>
            <a:off x="1613646" y="6647786"/>
            <a:ext cx="6831107" cy="0"/>
          </a:xfrm>
          <a:prstGeom prst="line">
            <a:avLst/>
          </a:prstGeom>
          <a:ln w="12700">
            <a:solidFill>
              <a:srgbClr val="95CE2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09961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920" y="6439220"/>
            <a:ext cx="1057623" cy="327714"/>
          </a:xfrm>
          <a:prstGeom prst="rect">
            <a:avLst/>
          </a:prstGeom>
        </p:spPr>
      </p:pic>
      <p:cxnSp>
        <p:nvCxnSpPr>
          <p:cNvPr id="3" name="Straight Connector 2"/>
          <p:cNvCxnSpPr/>
          <p:nvPr userDrawn="1"/>
        </p:nvCxnSpPr>
        <p:spPr>
          <a:xfrm>
            <a:off x="1613646" y="6647786"/>
            <a:ext cx="6831107" cy="0"/>
          </a:xfrm>
          <a:prstGeom prst="line">
            <a:avLst/>
          </a:prstGeom>
          <a:ln w="12700">
            <a:solidFill>
              <a:srgbClr val="95CE2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2057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AutoShape 2"/>
          <p:cNvSpPr>
            <a:spLocks/>
          </p:cNvSpPr>
          <p:nvPr userDrawn="1"/>
        </p:nvSpPr>
        <p:spPr bwMode="auto">
          <a:xfrm>
            <a:off x="339328" y="6429375"/>
            <a:ext cx="6410400" cy="1607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r" defTabSz="321457">
              <a:defRPr/>
            </a:pPr>
            <a:r>
              <a:rPr lang="en-US" sz="1055" dirty="0">
                <a:solidFill>
                  <a:srgbClr val="0F0F0F"/>
                </a:solidFill>
                <a:latin typeface="Avenir Light"/>
                <a:ea typeface="ＭＳ Ｐゴシック" charset="0"/>
                <a:cs typeface="Avenir Light"/>
                <a:sym typeface="Raleway Light" charset="0"/>
              </a:rPr>
              <a:t>Adam Robinson   |   Hireology   |   CEO   |   arobinson@hireology.com </a:t>
            </a:r>
            <a:endParaRPr lang="en-US" sz="1266" dirty="0">
              <a:latin typeface="Avenir Light"/>
              <a:ea typeface="ＭＳ Ｐゴシック" charset="0"/>
              <a:cs typeface="Avenir Light"/>
            </a:endParaRPr>
          </a:p>
        </p:txBody>
      </p:sp>
      <p:sp>
        <p:nvSpPr>
          <p:cNvPr id="3" name="Rectangle 2"/>
          <p:cNvSpPr/>
          <p:nvPr userDrawn="1"/>
        </p:nvSpPr>
        <p:spPr>
          <a:xfrm>
            <a:off x="0" y="0"/>
            <a:ext cx="9149581"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02387" tIns="51193" rIns="102387" bIns="51193" anchor="ctr"/>
          <a:lstStyle/>
          <a:p>
            <a:pPr>
              <a:defRPr/>
            </a:pPr>
            <a:endParaRPr lang="en-US" sz="1266"/>
          </a:p>
        </p:txBody>
      </p:sp>
    </p:spTree>
    <p:extLst>
      <p:ext uri="{BB962C8B-B14F-4D97-AF65-F5344CB8AC3E}">
        <p14:creationId xmlns:p14="http://schemas.microsoft.com/office/powerpoint/2010/main" val="208101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54026" y="1532467"/>
            <a:ext cx="4746625" cy="4715933"/>
          </a:xfrm>
          <a:prstGeom prst="rect">
            <a:avLst/>
          </a:prstGeom>
        </p:spPr>
        <p:txBody>
          <a:bodyPr lIns="145617" tIns="72808" rIns="145617" bIns="7280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1"/>
          </p:nvPr>
        </p:nvSpPr>
        <p:spPr>
          <a:xfrm>
            <a:off x="454026" y="395817"/>
            <a:ext cx="4746625" cy="886883"/>
          </a:xfrm>
          <a:prstGeom prst="rect">
            <a:avLst/>
          </a:prstGeom>
        </p:spPr>
        <p:txBody>
          <a:bodyPr lIns="145617" tIns="72808" rIns="145617" bIns="72808">
            <a:normAutofit/>
          </a:bodyPr>
          <a:lstStyle>
            <a:lvl1pPr marL="0" indent="0">
              <a:buNone/>
              <a:defRPr sz="4008" baseline="0"/>
            </a:lvl1pPr>
          </a:lstStyle>
          <a:p>
            <a:pPr lvl="0"/>
            <a:r>
              <a:rPr lang="en-US" dirty="0" smtClean="0"/>
              <a:t>Click to edit Master text styles</a:t>
            </a:r>
          </a:p>
        </p:txBody>
      </p:sp>
      <p:sp>
        <p:nvSpPr>
          <p:cNvPr id="16" name="Content Placeholder 15"/>
          <p:cNvSpPr>
            <a:spLocks noGrp="1"/>
          </p:cNvSpPr>
          <p:nvPr>
            <p:ph sz="quarter" idx="12"/>
          </p:nvPr>
        </p:nvSpPr>
        <p:spPr>
          <a:xfrm>
            <a:off x="5648325" y="596902"/>
            <a:ext cx="3035300" cy="5651500"/>
          </a:xfrm>
          <a:prstGeom prst="rect">
            <a:avLst/>
          </a:prstGeom>
        </p:spPr>
        <p:txBody>
          <a:bodyPr lIns="145617" tIns="72808" rIns="145617" bIns="72808"/>
          <a:lstStyle>
            <a:lvl1pPr marL="0" indent="0">
              <a:buNone/>
              <a:defRPr baseline="0"/>
            </a:lvl1pPr>
          </a:lstStyle>
          <a:p>
            <a:pPr lvl="0"/>
            <a:r>
              <a:rPr lang="en-US" smtClean="0"/>
              <a:t>Click to edit Master text styles</a:t>
            </a:r>
          </a:p>
        </p:txBody>
      </p:sp>
    </p:spTree>
    <p:extLst>
      <p:ext uri="{BB962C8B-B14F-4D97-AF65-F5344CB8AC3E}">
        <p14:creationId xmlns:p14="http://schemas.microsoft.com/office/powerpoint/2010/main" val="5493046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7604"/>
            <a:ext cx="8229600" cy="96455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067005"/>
            <a:ext cx="8229600" cy="405915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8244704" y="6446108"/>
            <a:ext cx="391296"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03229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Lst>
  <p:timing>
    <p:tnLst>
      <p:par>
        <p:cTn id="1" dur="indefinite" restart="never" nodeType="tmRoot"/>
      </p:par>
    </p:tnLst>
  </p:timing>
  <p:hf hdr="0" dt="0"/>
  <p:txStyles>
    <p:titleStyle>
      <a:lvl1pPr algn="l" defTabSz="457200" rtl="0" eaLnBrk="1" latinLnBrk="0" hangingPunct="1">
        <a:spcBef>
          <a:spcPct val="0"/>
        </a:spcBef>
        <a:buNone/>
        <a:defRPr sz="2500" b="1" kern="1200" spc="0">
          <a:solidFill>
            <a:schemeClr val="accent6">
              <a:lumMod val="75000"/>
            </a:schemeClr>
          </a:solidFill>
          <a:latin typeface="Lato" charset="0"/>
          <a:ea typeface="Lato" charset="0"/>
          <a:cs typeface="Lato" charset="0"/>
        </a:defRPr>
      </a:lvl1pPr>
    </p:titleStyle>
    <p:bodyStyle>
      <a:lvl1pPr marL="342900" indent="-342900" algn="l" defTabSz="457200" rtl="0" eaLnBrk="1" latinLnBrk="0" hangingPunct="1">
        <a:spcBef>
          <a:spcPts val="1400"/>
        </a:spcBef>
        <a:buClr>
          <a:srgbClr val="95CE21"/>
        </a:buClr>
        <a:buSzPct val="90000"/>
        <a:buFont typeface="Arial"/>
        <a:buChar char="•"/>
        <a:defRPr sz="2000" kern="1200">
          <a:solidFill>
            <a:schemeClr val="tx1"/>
          </a:solidFill>
          <a:latin typeface="Lato" charset="0"/>
          <a:ea typeface="Lato" charset="0"/>
          <a:cs typeface="Lato" charset="0"/>
        </a:defRPr>
      </a:lvl1pPr>
      <a:lvl2pPr marL="742950" indent="-285750" algn="l" defTabSz="457200" rtl="0" eaLnBrk="1" latinLnBrk="0" hangingPunct="1">
        <a:spcBef>
          <a:spcPts val="800"/>
        </a:spcBef>
        <a:buClr>
          <a:srgbClr val="95CE21"/>
        </a:buClr>
        <a:buSzPct val="90000"/>
        <a:buFont typeface="Arial"/>
        <a:buChar char="–"/>
        <a:defRPr sz="1600" kern="1200">
          <a:solidFill>
            <a:schemeClr val="tx1"/>
          </a:solidFill>
          <a:latin typeface="Lato" charset="0"/>
          <a:ea typeface="Lato" charset="0"/>
          <a:cs typeface="Lato" charset="0"/>
        </a:defRPr>
      </a:lvl2pPr>
      <a:lvl3pPr marL="1143000" indent="-228600" algn="l" defTabSz="457200" rtl="0" eaLnBrk="1" latinLnBrk="0" hangingPunct="1">
        <a:spcBef>
          <a:spcPts val="600"/>
        </a:spcBef>
        <a:buClr>
          <a:srgbClr val="95CE21"/>
        </a:buClr>
        <a:buSzPct val="90000"/>
        <a:buFont typeface="Arial"/>
        <a:buChar char="•"/>
        <a:defRPr sz="1600" kern="1200">
          <a:solidFill>
            <a:schemeClr val="tx1"/>
          </a:solidFill>
          <a:latin typeface="Lato" charset="0"/>
          <a:ea typeface="Lato" charset="0"/>
          <a:cs typeface="Lato" charset="0"/>
        </a:defRPr>
      </a:lvl3pPr>
      <a:lvl4pPr marL="1600200" indent="-228600" algn="l" defTabSz="457200" rtl="0" eaLnBrk="1" latinLnBrk="0" hangingPunct="1">
        <a:spcBef>
          <a:spcPts val="500"/>
        </a:spcBef>
        <a:buClr>
          <a:srgbClr val="95CE21"/>
        </a:buClr>
        <a:buSzPct val="90000"/>
        <a:buFont typeface="Arial"/>
        <a:buChar char="–"/>
        <a:defRPr sz="1600" kern="1200">
          <a:solidFill>
            <a:schemeClr val="tx1"/>
          </a:solidFill>
          <a:latin typeface="Lato" charset="0"/>
          <a:ea typeface="Lato" charset="0"/>
          <a:cs typeface="Lato" charset="0"/>
        </a:defRPr>
      </a:lvl4pPr>
      <a:lvl5pPr marL="2057400" indent="-228600" algn="l" defTabSz="457200" rtl="0" eaLnBrk="1" latinLnBrk="0" hangingPunct="1">
        <a:spcBef>
          <a:spcPts val="500"/>
        </a:spcBef>
        <a:buClr>
          <a:srgbClr val="95CE21"/>
        </a:buClr>
        <a:buSzPct val="90000"/>
        <a:buFont typeface="Arial"/>
        <a:buChar char="»"/>
        <a:defRPr sz="1600" kern="1200">
          <a:solidFill>
            <a:schemeClr val="tx1"/>
          </a:solidFill>
          <a:latin typeface="Lato" charset="0"/>
          <a:ea typeface="Lato" charset="0"/>
          <a:cs typeface="Lat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Microsoft_Excel_97_-_2004_Worksheet1.xls"/><Relationship Id="rId5"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3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18.xml"/><Relationship Id="rId2" Type="http://schemas.openxmlformats.org/officeDocument/2006/relationships/chart" Target="../charts/char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4.xml"/><Relationship Id="rId3" Type="http://schemas.openxmlformats.org/officeDocument/2006/relationships/chart" Target="../charts/chart5.xml"/></Relationships>
</file>

<file path=ppt/slides/_rels/slide59.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1" Type="http://schemas.openxmlformats.org/officeDocument/2006/relationships/slideLayout" Target="../slideLayouts/slideLayout18.xml"/><Relationship Id="rId2" Type="http://schemas.openxmlformats.org/officeDocument/2006/relationships/chart" Target="../charts/char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9.xml"/><Relationship Id="rId3" Type="http://schemas.openxmlformats.org/officeDocument/2006/relationships/chart" Target="../charts/char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006771"/>
            <a:ext cx="9144000" cy="2872076"/>
          </a:xfrm>
          <a:prstGeom prst="rect">
            <a:avLst/>
          </a:prstGeom>
          <a:solidFill>
            <a:srgbClr val="1945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29246" y="2977280"/>
            <a:ext cx="8305950" cy="1374080"/>
          </a:xfrm>
        </p:spPr>
        <p:txBody>
          <a:bodyPr>
            <a:normAutofit fontScale="90000"/>
          </a:bodyPr>
          <a:lstStyle/>
          <a:p>
            <a:pPr algn="ctr"/>
            <a:r>
              <a:rPr lang="en-US" sz="5000" spc="300" dirty="0" smtClean="0">
                <a:solidFill>
                  <a:srgbClr val="95CE21"/>
                </a:solidFill>
              </a:rPr>
              <a:t>THE BEST TEAM WINS</a:t>
            </a:r>
            <a:r>
              <a:rPr lang="en-US" spc="300" dirty="0">
                <a:solidFill>
                  <a:srgbClr val="95CE21"/>
                </a:solidFill>
              </a:rPr>
              <a:t/>
            </a:r>
            <a:br>
              <a:rPr lang="en-US" spc="300" dirty="0">
                <a:solidFill>
                  <a:srgbClr val="95CE21"/>
                </a:solidFill>
              </a:rPr>
            </a:br>
            <a:r>
              <a:rPr lang="en-US" spc="300" dirty="0" smtClean="0">
                <a:solidFill>
                  <a:srgbClr val="95CE21"/>
                </a:solidFill>
              </a:rPr>
              <a:t/>
            </a:r>
            <a:br>
              <a:rPr lang="en-US" spc="300" dirty="0" smtClean="0">
                <a:solidFill>
                  <a:srgbClr val="95CE21"/>
                </a:solidFill>
              </a:rPr>
            </a:br>
            <a:r>
              <a:rPr lang="en-US" b="0" dirty="0" smtClean="0">
                <a:solidFill>
                  <a:schemeClr val="bg1"/>
                </a:solidFill>
                <a:latin typeface="Lato Light" charset="0"/>
                <a:ea typeface="Lato Light" charset="0"/>
                <a:cs typeface="Lato Light" charset="0"/>
              </a:rPr>
              <a:t>Turn </a:t>
            </a:r>
            <a:r>
              <a:rPr lang="en-US" b="0" dirty="0">
                <a:solidFill>
                  <a:schemeClr val="bg1"/>
                </a:solidFill>
                <a:latin typeface="Lato Light" charset="0"/>
                <a:ea typeface="Lato Light" charset="0"/>
                <a:cs typeface="Lato Light" charset="0"/>
              </a:rPr>
              <a:t>Hiring and Retention </a:t>
            </a:r>
            <a:r>
              <a:rPr lang="en-US" b="0" dirty="0" smtClean="0">
                <a:solidFill>
                  <a:schemeClr val="bg1"/>
                </a:solidFill>
                <a:latin typeface="Lato Light" charset="0"/>
                <a:ea typeface="Lato Light" charset="0"/>
                <a:cs typeface="Lato Light" charset="0"/>
              </a:rPr>
              <a:t/>
            </a:r>
            <a:br>
              <a:rPr lang="en-US" b="0" dirty="0" smtClean="0">
                <a:solidFill>
                  <a:schemeClr val="bg1"/>
                </a:solidFill>
                <a:latin typeface="Lato Light" charset="0"/>
                <a:ea typeface="Lato Light" charset="0"/>
                <a:cs typeface="Lato Light" charset="0"/>
              </a:rPr>
            </a:br>
            <a:r>
              <a:rPr lang="en-US" b="0" dirty="0" smtClean="0">
                <a:solidFill>
                  <a:schemeClr val="bg1"/>
                </a:solidFill>
                <a:latin typeface="Lato Light" charset="0"/>
                <a:ea typeface="Lato Light" charset="0"/>
                <a:cs typeface="Lato Light" charset="0"/>
              </a:rPr>
              <a:t>Into </a:t>
            </a:r>
            <a:r>
              <a:rPr lang="en-US" b="0" dirty="0">
                <a:solidFill>
                  <a:schemeClr val="bg1"/>
                </a:solidFill>
                <a:latin typeface="Lato Light" charset="0"/>
                <a:ea typeface="Lato Light" charset="0"/>
                <a:cs typeface="Lato Light" charset="0"/>
              </a:rPr>
              <a:t>a </a:t>
            </a:r>
            <a:r>
              <a:rPr lang="en-US" b="0" dirty="0" smtClean="0">
                <a:solidFill>
                  <a:schemeClr val="bg1"/>
                </a:solidFill>
                <a:latin typeface="Lato Light" charset="0"/>
                <a:ea typeface="Lato Light" charset="0"/>
                <a:cs typeface="Lato Light" charset="0"/>
              </a:rPr>
              <a:t>Source </a:t>
            </a:r>
            <a:r>
              <a:rPr lang="en-US" b="0" dirty="0">
                <a:solidFill>
                  <a:schemeClr val="bg1"/>
                </a:solidFill>
                <a:latin typeface="Lato Light" charset="0"/>
                <a:ea typeface="Lato Light" charset="0"/>
                <a:cs typeface="Lato Light" charset="0"/>
              </a:rPr>
              <a:t>of </a:t>
            </a:r>
            <a:r>
              <a:rPr lang="en-US" b="0" dirty="0" smtClean="0">
                <a:solidFill>
                  <a:schemeClr val="bg1"/>
                </a:solidFill>
                <a:latin typeface="Lato Light" charset="0"/>
                <a:ea typeface="Lato Light" charset="0"/>
                <a:cs typeface="Lato Light" charset="0"/>
              </a:rPr>
              <a:t>Competitive </a:t>
            </a:r>
            <a:r>
              <a:rPr lang="en-US" b="0" dirty="0">
                <a:solidFill>
                  <a:schemeClr val="bg1"/>
                </a:solidFill>
                <a:latin typeface="Lato Light" charset="0"/>
                <a:ea typeface="Lato Light" charset="0"/>
                <a:cs typeface="Lato Light" charset="0"/>
              </a:rPr>
              <a:t>Advantage</a:t>
            </a:r>
            <a:r>
              <a:rPr lang="en-US" dirty="0">
                <a:solidFill>
                  <a:schemeClr val="bg1"/>
                </a:solidFill>
              </a:rPr>
              <a:t/>
            </a:r>
            <a:br>
              <a:rPr lang="en-US" dirty="0">
                <a:solidFill>
                  <a:schemeClr val="bg1"/>
                </a:solidFill>
              </a:rPr>
            </a:br>
            <a:endParaRPr lang="en-US" dirty="0">
              <a:solidFill>
                <a:schemeClr val="bg1"/>
              </a:solidFill>
            </a:endParaRPr>
          </a:p>
        </p:txBody>
      </p:sp>
      <p:sp>
        <p:nvSpPr>
          <p:cNvPr id="8" name="Subtitle 2"/>
          <p:cNvSpPr txBox="1">
            <a:spLocks/>
          </p:cNvSpPr>
          <p:nvPr/>
        </p:nvSpPr>
        <p:spPr>
          <a:xfrm>
            <a:off x="1241688" y="5021800"/>
            <a:ext cx="6681066" cy="800142"/>
          </a:xfrm>
          <a:prstGeom prst="rect">
            <a:avLst/>
          </a:prstGeom>
        </p:spPr>
        <p:txBody>
          <a:bodyPr vert="horz" lIns="91440" tIns="45720" rIns="91440" bIns="45720" rtlCol="0">
            <a:noAutofit/>
          </a:bodyPr>
          <a:lstStyle>
            <a:lvl1pPr marL="342900" indent="-342900" algn="l" defTabSz="457200" rtl="0" eaLnBrk="1" latinLnBrk="0" hangingPunct="1">
              <a:spcBef>
                <a:spcPts val="1400"/>
              </a:spcBef>
              <a:buClr>
                <a:schemeClr val="accent1"/>
              </a:buClr>
              <a:buSzPct val="90000"/>
              <a:buFont typeface="Arial"/>
              <a:buChar char="•"/>
              <a:defRPr sz="3200" kern="1200">
                <a:solidFill>
                  <a:schemeClr val="accent6">
                    <a:lumMod val="75000"/>
                  </a:schemeClr>
                </a:solidFill>
                <a:latin typeface="+mn-lt"/>
                <a:ea typeface="+mn-ea"/>
                <a:cs typeface="+mn-cs"/>
              </a:defRPr>
            </a:lvl1pPr>
            <a:lvl2pPr marL="742950" indent="-285750" algn="l" defTabSz="457200" rtl="0" eaLnBrk="1" latinLnBrk="0" hangingPunct="1">
              <a:spcBef>
                <a:spcPts val="800"/>
              </a:spcBef>
              <a:buClr>
                <a:schemeClr val="accent1"/>
              </a:buClr>
              <a:buSzPct val="90000"/>
              <a:buFont typeface="Arial"/>
              <a:buChar char="–"/>
              <a:defRPr sz="2800" kern="1200">
                <a:solidFill>
                  <a:schemeClr val="accent6">
                    <a:lumMod val="75000"/>
                  </a:schemeClr>
                </a:solidFill>
                <a:latin typeface="+mn-lt"/>
                <a:ea typeface="+mn-ea"/>
                <a:cs typeface="+mn-cs"/>
              </a:defRPr>
            </a:lvl2pPr>
            <a:lvl3pPr marL="1143000" indent="-228600" algn="l" defTabSz="457200" rtl="0" eaLnBrk="1" latinLnBrk="0" hangingPunct="1">
              <a:spcBef>
                <a:spcPts val="600"/>
              </a:spcBef>
              <a:buClr>
                <a:schemeClr val="accent1"/>
              </a:buClr>
              <a:buSzPct val="90000"/>
              <a:buFont typeface="Arial"/>
              <a:buChar char="•"/>
              <a:defRPr sz="2400" kern="1200">
                <a:solidFill>
                  <a:schemeClr val="accent6">
                    <a:lumMod val="75000"/>
                  </a:schemeClr>
                </a:solidFill>
                <a:latin typeface="+mn-lt"/>
                <a:ea typeface="+mn-ea"/>
                <a:cs typeface="+mn-cs"/>
              </a:defRPr>
            </a:lvl3pPr>
            <a:lvl4pPr marL="1600200" indent="-228600" algn="l" defTabSz="457200" rtl="0" eaLnBrk="1" latinLnBrk="0" hangingPunct="1">
              <a:spcBef>
                <a:spcPts val="500"/>
              </a:spcBef>
              <a:buClr>
                <a:schemeClr val="accent1"/>
              </a:buClr>
              <a:buSzPct val="90000"/>
              <a:buFont typeface="Arial"/>
              <a:buChar char="–"/>
              <a:defRPr sz="2000" kern="1200">
                <a:solidFill>
                  <a:schemeClr val="accent6">
                    <a:lumMod val="75000"/>
                  </a:schemeClr>
                </a:solidFill>
                <a:latin typeface="+mn-lt"/>
                <a:ea typeface="+mn-ea"/>
                <a:cs typeface="+mn-cs"/>
              </a:defRPr>
            </a:lvl4pPr>
            <a:lvl5pPr marL="2057400" indent="-228600" algn="l" defTabSz="457200" rtl="0" eaLnBrk="1" latinLnBrk="0" hangingPunct="1">
              <a:spcBef>
                <a:spcPts val="500"/>
              </a:spcBef>
              <a:buClr>
                <a:schemeClr val="accent1"/>
              </a:buClr>
              <a:buSzPct val="90000"/>
              <a:buFont typeface="Arial"/>
              <a:buChar char="»"/>
              <a:defRPr sz="2000" kern="1200">
                <a:solidFill>
                  <a:schemeClr val="accent6">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spcBef>
                <a:spcPts val="200"/>
              </a:spcBef>
              <a:buNone/>
            </a:pPr>
            <a:r>
              <a:rPr lang="en-US" sz="1800" b="1" dirty="0" smtClean="0">
                <a:solidFill>
                  <a:srgbClr val="95CE21"/>
                </a:solidFill>
                <a:latin typeface="Lato" charset="0"/>
                <a:ea typeface="Lato" charset="0"/>
                <a:cs typeface="Lato" charset="0"/>
              </a:rPr>
              <a:t>KEVIN BAUMGART</a:t>
            </a:r>
            <a:endParaRPr lang="en-US" sz="1800" dirty="0" smtClean="0">
              <a:solidFill>
                <a:srgbClr val="95CE21"/>
              </a:solidFill>
              <a:latin typeface="Lato Light" charset="0"/>
              <a:ea typeface="Lato Light" charset="0"/>
              <a:cs typeface="Lato Light" charset="0"/>
            </a:endParaRPr>
          </a:p>
          <a:p>
            <a:pPr marL="0" indent="0" algn="ctr">
              <a:lnSpc>
                <a:spcPct val="150000"/>
              </a:lnSpc>
              <a:spcBef>
                <a:spcPts val="200"/>
              </a:spcBef>
              <a:buNone/>
            </a:pPr>
            <a:r>
              <a:rPr lang="en-US" sz="1800" dirty="0" smtClean="0">
                <a:latin typeface="Lato Light" charset="0"/>
                <a:ea typeface="Lato Light" charset="0"/>
                <a:cs typeface="Lato Light" charset="0"/>
              </a:rPr>
              <a:t>VP | Hireology </a:t>
            </a:r>
          </a:p>
          <a:p>
            <a:pPr marL="0" indent="0" algn="ctr">
              <a:lnSpc>
                <a:spcPct val="150000"/>
              </a:lnSpc>
              <a:spcBef>
                <a:spcPts val="200"/>
              </a:spcBef>
              <a:buNone/>
            </a:pPr>
            <a:r>
              <a:rPr lang="is-IS" sz="1800" dirty="0" smtClean="0">
                <a:latin typeface="Lato Light" charset="0"/>
                <a:ea typeface="Lato Light" charset="0"/>
                <a:cs typeface="Lato Light" charset="0"/>
              </a:rPr>
              <a:t>773.220.6035 </a:t>
            </a:r>
            <a:r>
              <a:rPr lang="en-US" sz="1800" dirty="0" smtClean="0">
                <a:latin typeface="Lato Light" charset="0"/>
                <a:ea typeface="Lato Light" charset="0"/>
                <a:cs typeface="Lato Light" charset="0"/>
              </a:rPr>
              <a:t>| kbaumgart@hireology.com</a:t>
            </a:r>
            <a:r>
              <a:rPr lang="en-US" sz="1800" dirty="0">
                <a:latin typeface="Lato Light" charset="0"/>
                <a:ea typeface="Lato Light" charset="0"/>
                <a:cs typeface="Lato Light" charset="0"/>
              </a:rPr>
              <a:t> | Chicago, Illinois</a:t>
            </a:r>
          </a:p>
          <a:p>
            <a:pPr marL="0" indent="0" algn="ctr">
              <a:lnSpc>
                <a:spcPct val="150000"/>
              </a:lnSpc>
              <a:spcBef>
                <a:spcPts val="200"/>
              </a:spcBef>
              <a:buNone/>
            </a:pPr>
            <a:endParaRPr lang="en-US" sz="1800" dirty="0">
              <a:latin typeface="Lato" charset="0"/>
              <a:ea typeface="Lato" charset="0"/>
              <a:cs typeface="Lato" charset="0"/>
            </a:endParaRPr>
          </a:p>
          <a:p>
            <a:pPr marL="0" indent="0" algn="ctr">
              <a:lnSpc>
                <a:spcPct val="150000"/>
              </a:lnSpc>
              <a:spcBef>
                <a:spcPts val="200"/>
              </a:spcBef>
              <a:buNone/>
            </a:pPr>
            <a:endParaRPr lang="en-US" sz="1800" dirty="0">
              <a:latin typeface="Lato" charset="0"/>
              <a:ea typeface="Lato" charset="0"/>
              <a:cs typeface="Lato"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482" y="1043938"/>
            <a:ext cx="2127478" cy="659218"/>
          </a:xfrm>
          <a:prstGeom prst="rect">
            <a:avLst/>
          </a:prstGeom>
        </p:spPr>
      </p:pic>
      <p:cxnSp>
        <p:nvCxnSpPr>
          <p:cNvPr id="7" name="Straight Connector 6"/>
          <p:cNvCxnSpPr/>
          <p:nvPr/>
        </p:nvCxnSpPr>
        <p:spPr>
          <a:xfrm>
            <a:off x="5750287" y="1410369"/>
            <a:ext cx="2984909" cy="0"/>
          </a:xfrm>
          <a:prstGeom prst="line">
            <a:avLst/>
          </a:prstGeom>
          <a:ln w="12700">
            <a:solidFill>
              <a:srgbClr val="95CE21"/>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96751" y="1422643"/>
            <a:ext cx="2984909" cy="0"/>
          </a:xfrm>
          <a:prstGeom prst="line">
            <a:avLst/>
          </a:prstGeom>
          <a:ln w="12700">
            <a:solidFill>
              <a:srgbClr val="95CE21"/>
            </a:solidFill>
          </a:ln>
        </p:spPr>
        <p:style>
          <a:lnRef idx="1">
            <a:schemeClr val="dk1"/>
          </a:lnRef>
          <a:fillRef idx="0">
            <a:schemeClr val="dk1"/>
          </a:fillRef>
          <a:effectRef idx="0">
            <a:schemeClr val="dk1"/>
          </a:effectRef>
          <a:fontRef idx="minor">
            <a:schemeClr val="tx1"/>
          </a:fontRef>
        </p:style>
      </p:cxnSp>
      <p:sp>
        <p:nvSpPr>
          <p:cNvPr id="12" name="Rectangle 11"/>
          <p:cNvSpPr/>
          <p:nvPr/>
        </p:nvSpPr>
        <p:spPr>
          <a:xfrm>
            <a:off x="0" y="6377748"/>
            <a:ext cx="9144000" cy="48025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483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Risk Assessment</a:t>
            </a:r>
            <a:endParaRPr lang="en-US" dirty="0"/>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10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9468"/>
            <a:ext cx="9144000" cy="4178808"/>
          </a:xfrm>
          <a:prstGeom prst="rect">
            <a:avLst/>
          </a:prstGeom>
        </p:spPr>
      </p:pic>
    </p:spTree>
    <p:extLst>
      <p:ext uri="{BB962C8B-B14F-4D97-AF65-F5344CB8AC3E}">
        <p14:creationId xmlns:p14="http://schemas.microsoft.com/office/powerpoint/2010/main" val="1066649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Poor Hiring Results Are Expensive</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11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90" y="1960013"/>
            <a:ext cx="7314528" cy="3602587"/>
          </a:xfrm>
          <a:prstGeom prst="rect">
            <a:avLst/>
          </a:prstGeom>
        </p:spPr>
      </p:pic>
      <p:sp>
        <p:nvSpPr>
          <p:cNvPr id="7" name="Rectangle 6"/>
          <p:cNvSpPr/>
          <p:nvPr/>
        </p:nvSpPr>
        <p:spPr>
          <a:xfrm>
            <a:off x="986791" y="1783406"/>
            <a:ext cx="4496487" cy="177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p:nvSpPr>
        <p:spPr>
          <a:xfrm>
            <a:off x="5619752" y="1553426"/>
            <a:ext cx="3181349" cy="2185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7908" y="3363801"/>
            <a:ext cx="4811844" cy="2390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68977" y="3554963"/>
            <a:ext cx="3317823" cy="2038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974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Dispelling a myth</a:t>
            </a:r>
          </a:p>
        </p:txBody>
      </p:sp>
      <p:sp>
        <p:nvSpPr>
          <p:cNvPr id="3" name="Content Placeholder 2"/>
          <p:cNvSpPr>
            <a:spLocks noGrp="1"/>
          </p:cNvSpPr>
          <p:nvPr>
            <p:ph idx="1"/>
          </p:nvPr>
        </p:nvSpPr>
        <p:spPr>
          <a:xfrm>
            <a:off x="1102659" y="2795269"/>
            <a:ext cx="6343169" cy="2195713"/>
          </a:xfrm>
        </p:spPr>
        <p:txBody>
          <a:bodyPr>
            <a:normAutofit/>
          </a:bodyPr>
          <a:lstStyle/>
          <a:p>
            <a:pPr marL="0" indent="0">
              <a:buNone/>
            </a:pPr>
            <a:r>
              <a:rPr lang="en-US" dirty="0"/>
              <a:t>Our research has shown that </a:t>
            </a:r>
            <a:r>
              <a:rPr lang="en-US" b="1" dirty="0" smtClean="0">
                <a:solidFill>
                  <a:srgbClr val="95CE21"/>
                </a:solidFill>
              </a:rPr>
              <a:t>50</a:t>
            </a:r>
            <a:r>
              <a:rPr lang="en-US" b="1" dirty="0">
                <a:solidFill>
                  <a:srgbClr val="95CE21"/>
                </a:solidFill>
              </a:rPr>
              <a:t>% of the factors </a:t>
            </a:r>
            <a:r>
              <a:rPr lang="en-US" dirty="0"/>
              <a:t>predicting </a:t>
            </a:r>
            <a:r>
              <a:rPr lang="en-US" dirty="0" smtClean="0"/>
              <a:t>a </a:t>
            </a:r>
            <a:r>
              <a:rPr lang="en-US" dirty="0"/>
              <a:t>person’s success or failure in a new role… </a:t>
            </a:r>
          </a:p>
          <a:p>
            <a:pPr marL="0" indent="0">
              <a:buNone/>
            </a:pPr>
            <a:endParaRPr lang="en-US" dirty="0"/>
          </a:p>
          <a:p>
            <a:pPr marL="0" indent="0">
              <a:buNone/>
            </a:pPr>
            <a:r>
              <a:rPr lang="en-US" i="1" dirty="0"/>
              <a:t>has absolutely nothing to do with their experience.</a:t>
            </a:r>
          </a:p>
          <a:p>
            <a:pPr marL="0" indent="0">
              <a:buNone/>
            </a:pPr>
            <a:endParaRPr lang="en-US" dirty="0"/>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12</a:t>
            </a:fld>
            <a:endParaRPr lang="en-US" dirty="0"/>
          </a:p>
        </p:txBody>
      </p:sp>
    </p:spTree>
    <p:extLst>
      <p:ext uri="{BB962C8B-B14F-4D97-AF65-F5344CB8AC3E}">
        <p14:creationId xmlns:p14="http://schemas.microsoft.com/office/powerpoint/2010/main" val="649485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matters?</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13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71" y="2200479"/>
            <a:ext cx="4127229" cy="3095421"/>
          </a:xfrm>
          <a:prstGeom prst="rect">
            <a:avLst/>
          </a:prstGeom>
        </p:spPr>
      </p:pic>
      <p:cxnSp>
        <p:nvCxnSpPr>
          <p:cNvPr id="7" name="Shape 107"/>
          <p:cNvCxnSpPr>
            <a:cxnSpLocks noChangeShapeType="1"/>
          </p:cNvCxnSpPr>
          <p:nvPr/>
        </p:nvCxnSpPr>
        <p:spPr bwMode="auto">
          <a:xfrm flipH="1">
            <a:off x="5048250" y="1633919"/>
            <a:ext cx="1" cy="4228540"/>
          </a:xfrm>
          <a:prstGeom prst="straightConnector1">
            <a:avLst/>
          </a:prstGeom>
          <a:noFill/>
          <a:ln w="9525">
            <a:solidFill>
              <a:schemeClr val="tx2"/>
            </a:solidFill>
            <a:prstDash val="dot"/>
            <a:round/>
            <a:headEnd type="none" w="lg" len="lg"/>
            <a:tailEnd type="none" w="lg" len="lg"/>
          </a:ln>
          <a:extLst>
            <a:ext uri="{909E8E84-426E-40dd-AFC4-6F175D3DCCD1}">
              <a14:hiddenFill xmlns:a14="http://schemas.microsoft.com/office/drawing/2010/main" xmlns="">
                <a:noFill/>
              </a14:hiddenFill>
            </a:ext>
          </a:extLst>
        </p:spPr>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758" y="1884540"/>
            <a:ext cx="2722880" cy="3930498"/>
          </a:xfrm>
          <a:prstGeom prst="rect">
            <a:avLst/>
          </a:prstGeom>
        </p:spPr>
      </p:pic>
    </p:spTree>
    <p:extLst>
      <p:ext uri="{BB962C8B-B14F-4D97-AF65-F5344CB8AC3E}">
        <p14:creationId xmlns:p14="http://schemas.microsoft.com/office/powerpoint/2010/main" val="16652751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dirty="0" smtClean="0"/>
              <a:t>Super Elements</a:t>
            </a:r>
            <a:endParaRPr lang="en-US" dirty="0"/>
          </a:p>
        </p:txBody>
      </p:sp>
      <p:sp>
        <p:nvSpPr>
          <p:cNvPr id="3" name="Content Placeholder 2"/>
          <p:cNvSpPr>
            <a:spLocks noGrp="1"/>
          </p:cNvSpPr>
          <p:nvPr>
            <p:ph idx="1"/>
          </p:nvPr>
        </p:nvSpPr>
        <p:spPr>
          <a:xfrm>
            <a:off x="457200" y="2514600"/>
            <a:ext cx="8229600" cy="3611563"/>
          </a:xfrm>
        </p:spPr>
        <p:txBody>
          <a:bodyPr>
            <a:normAutofit/>
          </a:bodyPr>
          <a:lstStyle/>
          <a:p>
            <a:pPr marL="514350" indent="-514350">
              <a:buFont typeface="+mj-lt"/>
              <a:buAutoNum type="arabicPeriod"/>
            </a:pPr>
            <a:r>
              <a:rPr lang="en-US" dirty="0" smtClean="0"/>
              <a:t>Attitude</a:t>
            </a:r>
            <a:endParaRPr lang="en-US" dirty="0"/>
          </a:p>
          <a:p>
            <a:pPr marL="514350" indent="-514350">
              <a:buFont typeface="+mj-lt"/>
              <a:buAutoNum type="arabicPeriod"/>
            </a:pPr>
            <a:r>
              <a:rPr lang="en-US" dirty="0" smtClean="0"/>
              <a:t>Sense </a:t>
            </a:r>
            <a:r>
              <a:rPr lang="en-US" dirty="0"/>
              <a:t>of Accountability</a:t>
            </a:r>
          </a:p>
          <a:p>
            <a:pPr marL="514350" indent="-514350">
              <a:buFont typeface="+mj-lt"/>
              <a:buAutoNum type="arabicPeriod"/>
            </a:pPr>
            <a:r>
              <a:rPr lang="en-US" dirty="0" smtClean="0"/>
              <a:t>Prior </a:t>
            </a:r>
            <a:r>
              <a:rPr lang="en-US" dirty="0"/>
              <a:t>Related Job Success</a:t>
            </a:r>
          </a:p>
          <a:p>
            <a:pPr marL="514350" indent="-514350">
              <a:buFont typeface="+mj-lt"/>
              <a:buAutoNum type="arabicPeriod"/>
            </a:pPr>
            <a:r>
              <a:rPr lang="en-US" dirty="0" smtClean="0"/>
              <a:t>Culture </a:t>
            </a:r>
            <a:r>
              <a:rPr lang="en-US" dirty="0"/>
              <a:t>Fit </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14</a:t>
            </a:fld>
            <a:endParaRPr lang="en-US" dirty="0"/>
          </a:p>
        </p:txBody>
      </p:sp>
    </p:spTree>
    <p:extLst>
      <p:ext uri="{BB962C8B-B14F-4D97-AF65-F5344CB8AC3E}">
        <p14:creationId xmlns:p14="http://schemas.microsoft.com/office/powerpoint/2010/main" val="83660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Super Elements</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15</a:t>
            </a:fld>
            <a:endParaRPr lang="en-US" dirty="0"/>
          </a:p>
        </p:txBody>
      </p:sp>
      <p:sp>
        <p:nvSpPr>
          <p:cNvPr id="7" name="TextBox 6"/>
          <p:cNvSpPr txBox="1"/>
          <p:nvPr/>
        </p:nvSpPr>
        <p:spPr>
          <a:xfrm>
            <a:off x="2990850" y="2495550"/>
            <a:ext cx="5086350" cy="1785104"/>
          </a:xfrm>
          <a:prstGeom prst="rect">
            <a:avLst/>
          </a:prstGeom>
          <a:noFill/>
        </p:spPr>
        <p:txBody>
          <a:bodyPr wrap="square" rtlCol="0">
            <a:spAutoFit/>
          </a:bodyPr>
          <a:lstStyle/>
          <a:p>
            <a:r>
              <a:rPr lang="en-US" sz="3000" b="1" dirty="0">
                <a:solidFill>
                  <a:srgbClr val="95CE21"/>
                </a:solidFill>
              </a:rPr>
              <a:t>Attitude:</a:t>
            </a:r>
          </a:p>
          <a:p>
            <a:endParaRPr lang="en-US" sz="2000" dirty="0"/>
          </a:p>
          <a:p>
            <a:r>
              <a:rPr lang="en-US" sz="2000" i="1" dirty="0"/>
              <a:t>a positive disposition, or satisfaction that </a:t>
            </a:r>
            <a:r>
              <a:rPr lang="en-US" sz="2000" b="1" i="1" dirty="0"/>
              <a:t>persists</a:t>
            </a:r>
            <a:r>
              <a:rPr lang="en-US" sz="2000" i="1" dirty="0"/>
              <a:t> across job experiences</a:t>
            </a:r>
          </a:p>
          <a:p>
            <a:endParaRPr lang="en-US" sz="2000" dirty="0"/>
          </a:p>
        </p:txBody>
      </p:sp>
      <p:cxnSp>
        <p:nvCxnSpPr>
          <p:cNvPr id="8" name="Straight Connector 37"/>
          <p:cNvCxnSpPr>
            <a:cxnSpLocks noChangeShapeType="1"/>
          </p:cNvCxnSpPr>
          <p:nvPr/>
        </p:nvCxnSpPr>
        <p:spPr bwMode="auto">
          <a:xfrm>
            <a:off x="2237652" y="3126005"/>
            <a:ext cx="6906348" cy="0"/>
          </a:xfrm>
          <a:prstGeom prst="line">
            <a:avLst/>
          </a:prstGeom>
          <a:noFill/>
          <a:ln w="38100">
            <a:solidFill>
              <a:srgbClr val="19455E"/>
            </a:solidFill>
            <a:round/>
            <a:headEnd/>
            <a:tailEnd/>
          </a:ln>
          <a:extLst>
            <a:ext uri="{909E8E84-426E-40dd-AFC4-6F175D3DCCD1}">
              <a14:hiddenFill xmlns:a14="http://schemas.microsoft.com/office/drawing/2010/main" xmlns="">
                <a:noFill/>
              </a14:hiddenFill>
            </a:ext>
          </a:extLst>
        </p:spPr>
      </p:cxnSp>
      <p:sp>
        <p:nvSpPr>
          <p:cNvPr id="9" name="Oval 8"/>
          <p:cNvSpPr/>
          <p:nvPr/>
        </p:nvSpPr>
        <p:spPr>
          <a:xfrm>
            <a:off x="952500" y="2476500"/>
            <a:ext cx="1285152" cy="1285152"/>
          </a:xfrm>
          <a:prstGeom prst="ellipse">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455E"/>
              </a:solidFill>
            </a:endParaRPr>
          </a:p>
        </p:txBody>
      </p:sp>
      <p:sp>
        <p:nvSpPr>
          <p:cNvPr id="10" name="TextBox 9"/>
          <p:cNvSpPr txBox="1"/>
          <p:nvPr/>
        </p:nvSpPr>
        <p:spPr>
          <a:xfrm>
            <a:off x="1137876" y="2611244"/>
            <a:ext cx="914400" cy="1015663"/>
          </a:xfrm>
          <a:prstGeom prst="rect">
            <a:avLst/>
          </a:prstGeom>
          <a:noFill/>
        </p:spPr>
        <p:txBody>
          <a:bodyPr wrap="square" rtlCol="0">
            <a:spAutoFit/>
          </a:bodyPr>
          <a:lstStyle/>
          <a:p>
            <a:pPr algn="ctr"/>
            <a:r>
              <a:rPr lang="en-US" sz="6000" b="1" dirty="0" smtClean="0">
                <a:solidFill>
                  <a:schemeClr val="bg1"/>
                </a:solidFill>
                <a:latin typeface="Lato" charset="0"/>
                <a:ea typeface="Lato" charset="0"/>
                <a:cs typeface="Lato" charset="0"/>
              </a:rPr>
              <a:t>1</a:t>
            </a:r>
            <a:endParaRPr lang="en-US" sz="6000" b="1" dirty="0">
              <a:solidFill>
                <a:schemeClr val="bg1"/>
              </a:solidFill>
              <a:latin typeface="Lato" charset="0"/>
              <a:ea typeface="Lato" charset="0"/>
              <a:cs typeface="Lato" charset="0"/>
            </a:endParaRPr>
          </a:p>
        </p:txBody>
      </p:sp>
    </p:spTree>
    <p:extLst>
      <p:ext uri="{BB962C8B-B14F-4D97-AF65-F5344CB8AC3E}">
        <p14:creationId xmlns:p14="http://schemas.microsoft.com/office/powerpoint/2010/main" val="105475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Super Elements</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16</a:t>
            </a:fld>
            <a:endParaRPr lang="en-US" dirty="0"/>
          </a:p>
        </p:txBody>
      </p:sp>
      <p:sp>
        <p:nvSpPr>
          <p:cNvPr id="7" name="TextBox 6"/>
          <p:cNvSpPr txBox="1"/>
          <p:nvPr/>
        </p:nvSpPr>
        <p:spPr>
          <a:xfrm>
            <a:off x="2990850" y="2495550"/>
            <a:ext cx="4846864" cy="2215991"/>
          </a:xfrm>
          <a:prstGeom prst="rect">
            <a:avLst/>
          </a:prstGeom>
          <a:noFill/>
        </p:spPr>
        <p:txBody>
          <a:bodyPr wrap="square" rtlCol="0">
            <a:spAutoFit/>
          </a:bodyPr>
          <a:lstStyle/>
          <a:p>
            <a:r>
              <a:rPr lang="en-US" sz="3000" b="1" dirty="0">
                <a:solidFill>
                  <a:srgbClr val="95CE21"/>
                </a:solidFill>
              </a:rPr>
              <a:t>Sense of Accountability:</a:t>
            </a:r>
          </a:p>
          <a:p>
            <a:endParaRPr lang="en-US" sz="3000" dirty="0"/>
          </a:p>
          <a:p>
            <a:r>
              <a:rPr lang="en-US" sz="2000" i="1" dirty="0"/>
              <a:t>The extent to which a person believes </a:t>
            </a:r>
            <a:r>
              <a:rPr lang="en-US" sz="2000" i="1" dirty="0" smtClean="0"/>
              <a:t>he </a:t>
            </a:r>
            <a:r>
              <a:rPr lang="en-US" sz="2000" i="1" dirty="0"/>
              <a:t>or she has </a:t>
            </a:r>
            <a:r>
              <a:rPr lang="en-US" sz="2000" b="1" i="1" dirty="0"/>
              <a:t>control over their own </a:t>
            </a:r>
            <a:r>
              <a:rPr lang="en-US" sz="2000" b="1" i="1" dirty="0" smtClean="0"/>
              <a:t>outcomes</a:t>
            </a:r>
            <a:r>
              <a:rPr lang="en-US" sz="2000" i="1" dirty="0"/>
              <a:t>, also called “locus of control”</a:t>
            </a:r>
          </a:p>
          <a:p>
            <a:endParaRPr lang="en-US" dirty="0"/>
          </a:p>
        </p:txBody>
      </p:sp>
      <p:cxnSp>
        <p:nvCxnSpPr>
          <p:cNvPr id="8" name="Straight Connector 37"/>
          <p:cNvCxnSpPr>
            <a:cxnSpLocks noChangeShapeType="1"/>
          </p:cNvCxnSpPr>
          <p:nvPr/>
        </p:nvCxnSpPr>
        <p:spPr bwMode="auto">
          <a:xfrm>
            <a:off x="2237652" y="3126005"/>
            <a:ext cx="6906348" cy="0"/>
          </a:xfrm>
          <a:prstGeom prst="line">
            <a:avLst/>
          </a:prstGeom>
          <a:noFill/>
          <a:ln w="38100">
            <a:solidFill>
              <a:srgbClr val="19455E"/>
            </a:solidFill>
            <a:round/>
            <a:headEnd/>
            <a:tailEnd/>
          </a:ln>
          <a:extLst>
            <a:ext uri="{909E8E84-426E-40dd-AFC4-6F175D3DCCD1}">
              <a14:hiddenFill xmlns:a14="http://schemas.microsoft.com/office/drawing/2010/main" xmlns="">
                <a:noFill/>
              </a14:hiddenFill>
            </a:ext>
          </a:extLst>
        </p:spPr>
      </p:cxnSp>
      <p:sp>
        <p:nvSpPr>
          <p:cNvPr id="9" name="Oval 8"/>
          <p:cNvSpPr/>
          <p:nvPr/>
        </p:nvSpPr>
        <p:spPr>
          <a:xfrm>
            <a:off x="952500" y="2476500"/>
            <a:ext cx="1285152" cy="1285152"/>
          </a:xfrm>
          <a:prstGeom prst="ellipse">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37876" y="2611244"/>
            <a:ext cx="914400" cy="1015663"/>
          </a:xfrm>
          <a:prstGeom prst="rect">
            <a:avLst/>
          </a:prstGeom>
          <a:noFill/>
        </p:spPr>
        <p:txBody>
          <a:bodyPr wrap="square" rtlCol="0">
            <a:spAutoFit/>
          </a:bodyPr>
          <a:lstStyle/>
          <a:p>
            <a:pPr algn="ctr"/>
            <a:r>
              <a:rPr lang="en-US" sz="6000" b="1" dirty="0">
                <a:solidFill>
                  <a:schemeClr val="bg1"/>
                </a:solidFill>
                <a:latin typeface="Lato" charset="0"/>
                <a:ea typeface="Lato" charset="0"/>
                <a:cs typeface="Lato" charset="0"/>
              </a:rPr>
              <a:t>2</a:t>
            </a:r>
          </a:p>
        </p:txBody>
      </p:sp>
    </p:spTree>
    <p:extLst>
      <p:ext uri="{BB962C8B-B14F-4D97-AF65-F5344CB8AC3E}">
        <p14:creationId xmlns:p14="http://schemas.microsoft.com/office/powerpoint/2010/main" val="132985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Super Elements</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17</a:t>
            </a:fld>
            <a:endParaRPr lang="en-US" dirty="0"/>
          </a:p>
        </p:txBody>
      </p:sp>
      <p:sp>
        <p:nvSpPr>
          <p:cNvPr id="7" name="TextBox 6"/>
          <p:cNvSpPr txBox="1"/>
          <p:nvPr/>
        </p:nvSpPr>
        <p:spPr>
          <a:xfrm>
            <a:off x="2990850" y="2495550"/>
            <a:ext cx="4793076" cy="1908215"/>
          </a:xfrm>
          <a:prstGeom prst="rect">
            <a:avLst/>
          </a:prstGeom>
          <a:noFill/>
        </p:spPr>
        <p:txBody>
          <a:bodyPr wrap="square" rtlCol="0">
            <a:spAutoFit/>
          </a:bodyPr>
          <a:lstStyle/>
          <a:p>
            <a:r>
              <a:rPr lang="en-US" sz="3000" b="1" dirty="0">
                <a:solidFill>
                  <a:srgbClr val="95CE21"/>
                </a:solidFill>
              </a:rPr>
              <a:t>Prior Related Job Success:</a:t>
            </a:r>
          </a:p>
          <a:p>
            <a:endParaRPr lang="en-US" sz="3000" dirty="0"/>
          </a:p>
          <a:p>
            <a:r>
              <a:rPr lang="en-US" sz="2000" i="1" dirty="0"/>
              <a:t>Having met </a:t>
            </a:r>
            <a:r>
              <a:rPr lang="en-US" sz="2000" b="1" i="1" dirty="0"/>
              <a:t>formal goals</a:t>
            </a:r>
            <a:r>
              <a:rPr lang="en-US" sz="2000" i="1" dirty="0"/>
              <a:t> in past jobs that are </a:t>
            </a:r>
            <a:r>
              <a:rPr lang="en-US" sz="2000" b="1" i="1" dirty="0"/>
              <a:t>similar to the job at hand</a:t>
            </a:r>
          </a:p>
          <a:p>
            <a:endParaRPr lang="en-US" dirty="0"/>
          </a:p>
        </p:txBody>
      </p:sp>
      <p:cxnSp>
        <p:nvCxnSpPr>
          <p:cNvPr id="8" name="Straight Connector 37"/>
          <p:cNvCxnSpPr>
            <a:cxnSpLocks noChangeShapeType="1"/>
          </p:cNvCxnSpPr>
          <p:nvPr/>
        </p:nvCxnSpPr>
        <p:spPr bwMode="auto">
          <a:xfrm>
            <a:off x="2237652" y="3126005"/>
            <a:ext cx="6906348" cy="0"/>
          </a:xfrm>
          <a:prstGeom prst="line">
            <a:avLst/>
          </a:prstGeom>
          <a:noFill/>
          <a:ln w="38100">
            <a:solidFill>
              <a:srgbClr val="19455E"/>
            </a:solidFill>
            <a:round/>
            <a:headEnd/>
            <a:tailEnd/>
          </a:ln>
          <a:extLst>
            <a:ext uri="{909E8E84-426E-40dd-AFC4-6F175D3DCCD1}">
              <a14:hiddenFill xmlns:a14="http://schemas.microsoft.com/office/drawing/2010/main" xmlns="">
                <a:noFill/>
              </a14:hiddenFill>
            </a:ext>
          </a:extLst>
        </p:spPr>
      </p:cxnSp>
      <p:sp>
        <p:nvSpPr>
          <p:cNvPr id="9" name="Oval 8"/>
          <p:cNvSpPr/>
          <p:nvPr/>
        </p:nvSpPr>
        <p:spPr>
          <a:xfrm>
            <a:off x="952500" y="2476500"/>
            <a:ext cx="1285152" cy="1285152"/>
          </a:xfrm>
          <a:prstGeom prst="ellipse">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37876" y="2611244"/>
            <a:ext cx="914400" cy="1015663"/>
          </a:xfrm>
          <a:prstGeom prst="rect">
            <a:avLst/>
          </a:prstGeom>
          <a:noFill/>
        </p:spPr>
        <p:txBody>
          <a:bodyPr wrap="square" rtlCol="0">
            <a:spAutoFit/>
          </a:bodyPr>
          <a:lstStyle/>
          <a:p>
            <a:pPr algn="ctr"/>
            <a:r>
              <a:rPr lang="en-US" sz="6000" b="1" dirty="0" smtClean="0">
                <a:solidFill>
                  <a:schemeClr val="bg1"/>
                </a:solidFill>
                <a:latin typeface="Lato" charset="0"/>
                <a:ea typeface="Lato" charset="0"/>
                <a:cs typeface="Lato" charset="0"/>
              </a:rPr>
              <a:t>3</a:t>
            </a:r>
            <a:endParaRPr lang="en-US" sz="6000" b="1" dirty="0">
              <a:solidFill>
                <a:schemeClr val="bg1"/>
              </a:solidFill>
              <a:latin typeface="Lato" charset="0"/>
              <a:ea typeface="Lato" charset="0"/>
              <a:cs typeface="Lato" charset="0"/>
            </a:endParaRPr>
          </a:p>
        </p:txBody>
      </p:sp>
    </p:spTree>
    <p:extLst>
      <p:ext uri="{BB962C8B-B14F-4D97-AF65-F5344CB8AC3E}">
        <p14:creationId xmlns:p14="http://schemas.microsoft.com/office/powerpoint/2010/main" val="77306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Super Elements</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18</a:t>
            </a:fld>
            <a:endParaRPr lang="en-US" dirty="0"/>
          </a:p>
        </p:txBody>
      </p:sp>
      <p:sp>
        <p:nvSpPr>
          <p:cNvPr id="7" name="TextBox 6"/>
          <p:cNvSpPr txBox="1"/>
          <p:nvPr/>
        </p:nvSpPr>
        <p:spPr>
          <a:xfrm>
            <a:off x="2990850" y="2495550"/>
            <a:ext cx="4570239" cy="2523768"/>
          </a:xfrm>
          <a:prstGeom prst="rect">
            <a:avLst/>
          </a:prstGeom>
          <a:noFill/>
        </p:spPr>
        <p:txBody>
          <a:bodyPr wrap="square" rtlCol="0">
            <a:spAutoFit/>
          </a:bodyPr>
          <a:lstStyle/>
          <a:p>
            <a:r>
              <a:rPr lang="en-US" sz="3000" b="1" dirty="0">
                <a:solidFill>
                  <a:srgbClr val="95CE21"/>
                </a:solidFill>
              </a:rPr>
              <a:t>Culture Fit:</a:t>
            </a:r>
          </a:p>
          <a:p>
            <a:endParaRPr lang="en-US" sz="3000" dirty="0"/>
          </a:p>
          <a:p>
            <a:r>
              <a:rPr lang="en-US" sz="2000" i="1" dirty="0"/>
              <a:t>The degree to which the candidate </a:t>
            </a:r>
            <a:r>
              <a:rPr lang="en-US" sz="2000" b="1" i="1" dirty="0"/>
              <a:t>shares similar values with the organization</a:t>
            </a:r>
            <a:r>
              <a:rPr lang="en-US" sz="2000" i="1" dirty="0"/>
              <a:t>, </a:t>
            </a:r>
            <a:endParaRPr lang="en-US" sz="2000" i="1" dirty="0" smtClean="0"/>
          </a:p>
          <a:p>
            <a:r>
              <a:rPr lang="en-US" sz="2000" i="1" dirty="0" smtClean="0"/>
              <a:t>and </a:t>
            </a:r>
            <a:r>
              <a:rPr lang="en-US" sz="2000" i="1" dirty="0"/>
              <a:t>demonstrates an </a:t>
            </a:r>
            <a:r>
              <a:rPr lang="en-US" sz="2000" b="1" i="1" dirty="0"/>
              <a:t>authentic interest </a:t>
            </a:r>
            <a:r>
              <a:rPr lang="en-US" sz="2000" i="1" dirty="0"/>
              <a:t>in </a:t>
            </a:r>
            <a:r>
              <a:rPr lang="en-US" sz="2000" i="1" dirty="0" smtClean="0"/>
              <a:t>the </a:t>
            </a:r>
            <a:r>
              <a:rPr lang="en-US" sz="2000" i="1" dirty="0"/>
              <a:t>job at hand</a:t>
            </a:r>
          </a:p>
          <a:p>
            <a:endParaRPr lang="en-US" dirty="0"/>
          </a:p>
        </p:txBody>
      </p:sp>
      <p:cxnSp>
        <p:nvCxnSpPr>
          <p:cNvPr id="8" name="Straight Connector 37"/>
          <p:cNvCxnSpPr>
            <a:cxnSpLocks noChangeShapeType="1"/>
          </p:cNvCxnSpPr>
          <p:nvPr/>
        </p:nvCxnSpPr>
        <p:spPr bwMode="auto">
          <a:xfrm>
            <a:off x="2237652" y="3126005"/>
            <a:ext cx="6906348" cy="0"/>
          </a:xfrm>
          <a:prstGeom prst="line">
            <a:avLst/>
          </a:prstGeom>
          <a:noFill/>
          <a:ln w="38100">
            <a:solidFill>
              <a:srgbClr val="19455E"/>
            </a:solidFill>
            <a:round/>
            <a:headEnd/>
            <a:tailEnd/>
          </a:ln>
          <a:extLst>
            <a:ext uri="{909E8E84-426E-40dd-AFC4-6F175D3DCCD1}">
              <a14:hiddenFill xmlns:a14="http://schemas.microsoft.com/office/drawing/2010/main" xmlns="">
                <a:noFill/>
              </a14:hiddenFill>
            </a:ext>
          </a:extLst>
        </p:spPr>
      </p:cxnSp>
      <p:sp>
        <p:nvSpPr>
          <p:cNvPr id="9" name="Oval 8"/>
          <p:cNvSpPr/>
          <p:nvPr/>
        </p:nvSpPr>
        <p:spPr>
          <a:xfrm>
            <a:off x="952500" y="2476500"/>
            <a:ext cx="1285152" cy="1285152"/>
          </a:xfrm>
          <a:prstGeom prst="ellipse">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37876" y="2611244"/>
            <a:ext cx="914400" cy="1015663"/>
          </a:xfrm>
          <a:prstGeom prst="rect">
            <a:avLst/>
          </a:prstGeom>
          <a:noFill/>
        </p:spPr>
        <p:txBody>
          <a:bodyPr wrap="square" rtlCol="0">
            <a:spAutoFit/>
          </a:bodyPr>
          <a:lstStyle/>
          <a:p>
            <a:pPr algn="ctr"/>
            <a:r>
              <a:rPr lang="en-US" sz="6000" b="1" dirty="0">
                <a:solidFill>
                  <a:schemeClr val="bg1"/>
                </a:solidFill>
                <a:latin typeface="Lato" charset="0"/>
                <a:ea typeface="Lato" charset="0"/>
                <a:cs typeface="Lato" charset="0"/>
              </a:rPr>
              <a:t>4</a:t>
            </a:r>
          </a:p>
        </p:txBody>
      </p:sp>
    </p:spTree>
    <p:extLst>
      <p:ext uri="{BB962C8B-B14F-4D97-AF65-F5344CB8AC3E}">
        <p14:creationId xmlns:p14="http://schemas.microsoft.com/office/powerpoint/2010/main" val="202306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25088" y="1814245"/>
            <a:ext cx="7363643" cy="4093428"/>
          </a:xfrm>
          <a:prstGeom prst="rect">
            <a:avLst/>
          </a:prstGeom>
          <a:solidFill>
            <a:srgbClr val="FFFFFF"/>
          </a:solidFill>
        </p:spPr>
        <p:txBody>
          <a:bodyPr>
            <a:spAutoFit/>
          </a:bodyPr>
          <a:lstStyle/>
          <a:p>
            <a:pPr marL="457200" indent="-457200" eaLnBrk="1">
              <a:buClr>
                <a:srgbClr val="95CE21"/>
              </a:buClr>
              <a:buFont typeface="+mj-lt"/>
              <a:buAutoNum type="arabicPeriod"/>
              <a:defRPr/>
            </a:pPr>
            <a:r>
              <a:rPr lang="en-US" sz="2000" spc="211" dirty="0" smtClean="0">
                <a:solidFill>
                  <a:schemeClr val="accent6">
                    <a:lumMod val="75000"/>
                  </a:schemeClr>
                </a:solidFill>
                <a:latin typeface="Lato" charset="0"/>
                <a:ea typeface="Lato" charset="0"/>
                <a:cs typeface="Lato" charset="0"/>
              </a:rPr>
              <a:t>Profile </a:t>
            </a:r>
            <a:r>
              <a:rPr lang="en-US" sz="2000" spc="211" dirty="0">
                <a:solidFill>
                  <a:schemeClr val="accent6">
                    <a:lumMod val="75000"/>
                  </a:schemeClr>
                </a:solidFill>
                <a:latin typeface="Lato" charset="0"/>
                <a:ea typeface="Lato" charset="0"/>
                <a:cs typeface="Lato" charset="0"/>
              </a:rPr>
              <a:t>the </a:t>
            </a:r>
            <a:r>
              <a:rPr lang="en-US" sz="2000" spc="211" dirty="0" smtClean="0">
                <a:solidFill>
                  <a:schemeClr val="accent6">
                    <a:lumMod val="75000"/>
                  </a:schemeClr>
                </a:solidFill>
                <a:latin typeface="Lato" charset="0"/>
                <a:ea typeface="Lato" charset="0"/>
                <a:cs typeface="Lato" charset="0"/>
              </a:rPr>
              <a:t>role</a:t>
            </a:r>
          </a:p>
          <a:p>
            <a:pPr marL="457200" indent="-457200" eaLnBrk="1">
              <a:buClr>
                <a:srgbClr val="95CE21"/>
              </a:buClr>
              <a:buFont typeface="+mj-lt"/>
              <a:buAutoNum type="arabicPeriod"/>
              <a:defRPr/>
            </a:pPr>
            <a:endParaRPr lang="en-US" sz="2000" spc="211" dirty="0" smtClean="0">
              <a:solidFill>
                <a:schemeClr val="accent6">
                  <a:lumMod val="75000"/>
                </a:schemeClr>
              </a:solidFill>
              <a:latin typeface="Lato" charset="0"/>
              <a:ea typeface="Lato" charset="0"/>
              <a:cs typeface="Lato" charset="0"/>
            </a:endParaRPr>
          </a:p>
          <a:p>
            <a:pPr marL="457200" indent="-457200" eaLnBrk="1">
              <a:buClr>
                <a:srgbClr val="95CE21"/>
              </a:buClr>
              <a:buFont typeface="+mj-lt"/>
              <a:buAutoNum type="arabicPeriod"/>
              <a:defRPr/>
            </a:pPr>
            <a:r>
              <a:rPr lang="en-US" sz="2000" spc="211" dirty="0" smtClean="0">
                <a:solidFill>
                  <a:schemeClr val="accent6">
                    <a:lumMod val="75000"/>
                  </a:schemeClr>
                </a:solidFill>
                <a:latin typeface="Lato" charset="0"/>
                <a:ea typeface="Lato" charset="0"/>
                <a:cs typeface="Lato" charset="0"/>
              </a:rPr>
              <a:t>Source candidates</a:t>
            </a:r>
          </a:p>
          <a:p>
            <a:pPr marL="457200" indent="-457200" eaLnBrk="1">
              <a:buClr>
                <a:srgbClr val="95CE21"/>
              </a:buClr>
              <a:buFont typeface="+mj-lt"/>
              <a:buAutoNum type="arabicPeriod"/>
              <a:defRPr/>
            </a:pPr>
            <a:endParaRPr lang="en-US" sz="2000" spc="211" dirty="0" smtClean="0">
              <a:solidFill>
                <a:schemeClr val="accent6">
                  <a:lumMod val="75000"/>
                </a:schemeClr>
              </a:solidFill>
              <a:latin typeface="Lato" charset="0"/>
              <a:ea typeface="Lato" charset="0"/>
              <a:cs typeface="Lato" charset="0"/>
            </a:endParaRPr>
          </a:p>
          <a:p>
            <a:pPr marL="457200" indent="-457200" eaLnBrk="1">
              <a:buClr>
                <a:srgbClr val="95CE21"/>
              </a:buClr>
              <a:buFont typeface="+mj-lt"/>
              <a:buAutoNum type="arabicPeriod"/>
              <a:defRPr/>
            </a:pPr>
            <a:r>
              <a:rPr lang="en-US" sz="2000" spc="211" dirty="0" smtClean="0">
                <a:solidFill>
                  <a:schemeClr val="accent6">
                    <a:lumMod val="75000"/>
                  </a:schemeClr>
                </a:solidFill>
                <a:latin typeface="Lato" charset="0"/>
                <a:ea typeface="Lato" charset="0"/>
                <a:cs typeface="Lato" charset="0"/>
              </a:rPr>
              <a:t>Pre-screen</a:t>
            </a:r>
          </a:p>
          <a:p>
            <a:pPr marL="457200" indent="-457200" eaLnBrk="1">
              <a:buClr>
                <a:srgbClr val="95CE21"/>
              </a:buClr>
              <a:buFont typeface="+mj-lt"/>
              <a:buAutoNum type="arabicPeriod"/>
              <a:defRPr/>
            </a:pPr>
            <a:endParaRPr lang="en-US" sz="2000" spc="211" dirty="0" smtClean="0">
              <a:solidFill>
                <a:schemeClr val="accent6">
                  <a:lumMod val="75000"/>
                </a:schemeClr>
              </a:solidFill>
              <a:latin typeface="Lato" charset="0"/>
              <a:ea typeface="Lato" charset="0"/>
              <a:cs typeface="Lato" charset="0"/>
            </a:endParaRPr>
          </a:p>
          <a:p>
            <a:pPr marL="457200" indent="-457200" eaLnBrk="1">
              <a:buClr>
                <a:srgbClr val="95CE21"/>
              </a:buClr>
              <a:buFont typeface="+mj-lt"/>
              <a:buAutoNum type="arabicPeriod"/>
              <a:defRPr/>
            </a:pPr>
            <a:r>
              <a:rPr lang="en-US" sz="2000" spc="211" dirty="0" smtClean="0">
                <a:solidFill>
                  <a:schemeClr val="accent6">
                    <a:lumMod val="75000"/>
                  </a:schemeClr>
                </a:solidFill>
                <a:latin typeface="Lato" charset="0"/>
                <a:ea typeface="Lato" charset="0"/>
                <a:cs typeface="Lato" charset="0"/>
              </a:rPr>
              <a:t>Scripted and scored interviews</a:t>
            </a:r>
          </a:p>
          <a:p>
            <a:pPr marL="457200" indent="-457200" eaLnBrk="1">
              <a:buClr>
                <a:srgbClr val="95CE21"/>
              </a:buClr>
              <a:buFont typeface="+mj-lt"/>
              <a:buAutoNum type="arabicPeriod"/>
              <a:defRPr/>
            </a:pPr>
            <a:endParaRPr lang="en-US" sz="2000" spc="211" dirty="0" smtClean="0">
              <a:solidFill>
                <a:schemeClr val="accent6">
                  <a:lumMod val="75000"/>
                </a:schemeClr>
              </a:solidFill>
              <a:latin typeface="Lato" charset="0"/>
              <a:ea typeface="Lato" charset="0"/>
              <a:cs typeface="Lato" charset="0"/>
            </a:endParaRPr>
          </a:p>
          <a:p>
            <a:pPr marL="457200" indent="-457200" eaLnBrk="1">
              <a:buClr>
                <a:srgbClr val="95CE21"/>
              </a:buClr>
              <a:buFont typeface="+mj-lt"/>
              <a:buAutoNum type="arabicPeriod"/>
              <a:defRPr/>
            </a:pPr>
            <a:r>
              <a:rPr lang="en-US" sz="2000" spc="211" dirty="0" smtClean="0">
                <a:solidFill>
                  <a:schemeClr val="accent6">
                    <a:lumMod val="75000"/>
                  </a:schemeClr>
                </a:solidFill>
                <a:latin typeface="Lato" charset="0"/>
                <a:ea typeface="Lato" charset="0"/>
                <a:cs typeface="Lato" charset="0"/>
              </a:rPr>
              <a:t>Reference check</a:t>
            </a:r>
          </a:p>
          <a:p>
            <a:pPr marL="457200" indent="-457200" eaLnBrk="1">
              <a:buClr>
                <a:srgbClr val="95CE21"/>
              </a:buClr>
              <a:buFont typeface="+mj-lt"/>
              <a:buAutoNum type="arabicPeriod"/>
              <a:defRPr/>
            </a:pPr>
            <a:endParaRPr lang="en-US" sz="2000" spc="211" dirty="0" smtClean="0">
              <a:solidFill>
                <a:schemeClr val="accent6">
                  <a:lumMod val="75000"/>
                </a:schemeClr>
              </a:solidFill>
              <a:latin typeface="Lato" charset="0"/>
              <a:ea typeface="Lato" charset="0"/>
              <a:cs typeface="Lato" charset="0"/>
            </a:endParaRPr>
          </a:p>
          <a:p>
            <a:pPr marL="457200" indent="-457200" eaLnBrk="1">
              <a:buClr>
                <a:srgbClr val="95CE21"/>
              </a:buClr>
              <a:buFont typeface="+mj-lt"/>
              <a:buAutoNum type="arabicPeriod"/>
              <a:defRPr/>
            </a:pPr>
            <a:r>
              <a:rPr lang="en-US" sz="2000" spc="211" dirty="0" smtClean="0">
                <a:solidFill>
                  <a:schemeClr val="accent6">
                    <a:lumMod val="75000"/>
                  </a:schemeClr>
                </a:solidFill>
                <a:latin typeface="Lato" charset="0"/>
                <a:ea typeface="Lato" charset="0"/>
                <a:cs typeface="Lato" charset="0"/>
              </a:rPr>
              <a:t>Testing and assessments</a:t>
            </a:r>
          </a:p>
          <a:p>
            <a:pPr marL="457200" indent="-457200" eaLnBrk="1">
              <a:buClr>
                <a:srgbClr val="95CE21"/>
              </a:buClr>
              <a:buFont typeface="+mj-lt"/>
              <a:buAutoNum type="arabicPeriod"/>
              <a:defRPr/>
            </a:pPr>
            <a:endParaRPr lang="en-US" sz="2000" spc="211" dirty="0" smtClean="0">
              <a:solidFill>
                <a:schemeClr val="accent6">
                  <a:lumMod val="75000"/>
                </a:schemeClr>
              </a:solidFill>
              <a:latin typeface="Lato" charset="0"/>
              <a:ea typeface="Lato" charset="0"/>
              <a:cs typeface="Lato" charset="0"/>
            </a:endParaRPr>
          </a:p>
          <a:p>
            <a:pPr marL="457200" indent="-457200" eaLnBrk="1">
              <a:buClr>
                <a:srgbClr val="95CE21"/>
              </a:buClr>
              <a:buFont typeface="+mj-lt"/>
              <a:buAutoNum type="arabicPeriod"/>
              <a:defRPr/>
            </a:pPr>
            <a:r>
              <a:rPr lang="en-US" sz="2000" spc="211" dirty="0" smtClean="0">
                <a:solidFill>
                  <a:schemeClr val="accent6">
                    <a:lumMod val="75000"/>
                  </a:schemeClr>
                </a:solidFill>
                <a:latin typeface="Lato" charset="0"/>
                <a:ea typeface="Lato" charset="0"/>
                <a:cs typeface="Lato" charset="0"/>
              </a:rPr>
              <a:t>Verification</a:t>
            </a:r>
            <a:endParaRPr lang="en-US" sz="2000" spc="211" dirty="0">
              <a:solidFill>
                <a:schemeClr val="accent6">
                  <a:lumMod val="75000"/>
                </a:schemeClr>
              </a:solidFill>
              <a:latin typeface="Lato" charset="0"/>
              <a:ea typeface="Lato" charset="0"/>
              <a:cs typeface="Lato" charset="0"/>
            </a:endParaRPr>
          </a:p>
        </p:txBody>
      </p:sp>
      <p:sp>
        <p:nvSpPr>
          <p:cNvPr id="2" name="Title 1"/>
          <p:cNvSpPr>
            <a:spLocks noGrp="1"/>
          </p:cNvSpPr>
          <p:nvPr>
            <p:ph type="title"/>
          </p:nvPr>
        </p:nvSpPr>
        <p:spPr>
          <a:xfrm>
            <a:off x="395764" y="642937"/>
            <a:ext cx="8229600" cy="731520"/>
          </a:xfrm>
        </p:spPr>
        <p:txBody>
          <a:bodyPr/>
          <a:lstStyle/>
          <a:p>
            <a:r>
              <a:rPr lang="en-US" dirty="0" smtClean="0"/>
              <a:t>Hiring is a process, not an action  </a:t>
            </a:r>
            <a:endParaRPr lang="en-US" dirty="0"/>
          </a:p>
        </p:txBody>
      </p:sp>
    </p:spTree>
    <p:extLst>
      <p:ext uri="{BB962C8B-B14F-4D97-AF65-F5344CB8AC3E}">
        <p14:creationId xmlns:p14="http://schemas.microsoft.com/office/powerpoint/2010/main" val="431828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fade">
                                      <p:cBhvr>
                                        <p:cTn id="27" dur="500"/>
                                        <p:tgtEl>
                                          <p:spTgt spid="10">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0" end="10"/>
                                            </p:txEl>
                                          </p:spTgt>
                                        </p:tgtEl>
                                        <p:attrNameLst>
                                          <p:attrName>style.visibility</p:attrName>
                                        </p:attrNameLst>
                                      </p:cBhvr>
                                      <p:to>
                                        <p:strVal val="visible"/>
                                      </p:to>
                                    </p:set>
                                    <p:animEffect transition="in" filter="fade">
                                      <p:cBhvr>
                                        <p:cTn id="32" dur="500"/>
                                        <p:tgtEl>
                                          <p:spTgt spid="10">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12" end="12"/>
                                            </p:txEl>
                                          </p:spTgt>
                                        </p:tgtEl>
                                        <p:attrNameLst>
                                          <p:attrName>style.visibility</p:attrName>
                                        </p:attrNameLst>
                                      </p:cBhvr>
                                      <p:to>
                                        <p:strVal val="visible"/>
                                      </p:to>
                                    </p:set>
                                    <p:animEffect transition="in" filter="fade">
                                      <p:cBhvr>
                                        <p:cTn id="37"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Big </a:t>
            </a:r>
            <a:r>
              <a:rPr lang="en-US" dirty="0" smtClean="0"/>
              <a:t>Opportunity</a:t>
            </a:r>
            <a:endParaRPr lang="en-US" dirty="0"/>
          </a:p>
        </p:txBody>
      </p:sp>
      <p:sp>
        <p:nvSpPr>
          <p:cNvPr id="3" name="Content Placeholder 2"/>
          <p:cNvSpPr>
            <a:spLocks noGrp="1"/>
          </p:cNvSpPr>
          <p:nvPr>
            <p:ph idx="1"/>
          </p:nvPr>
        </p:nvSpPr>
        <p:spPr>
          <a:xfrm>
            <a:off x="6762094" y="2448314"/>
            <a:ext cx="2286402" cy="3382963"/>
          </a:xfrm>
        </p:spPr>
        <p:txBody>
          <a:bodyPr>
            <a:normAutofit/>
          </a:bodyPr>
          <a:lstStyle/>
          <a:p>
            <a:pPr marL="0" indent="0">
              <a:buNone/>
            </a:pPr>
            <a:r>
              <a:rPr lang="en-US" sz="1800" dirty="0">
                <a:solidFill>
                  <a:srgbClr val="19455E"/>
                </a:solidFill>
              </a:rPr>
              <a:t>Where should dealerships be looking for competitive advantage and increased unit economics?</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2</a:t>
            </a:fld>
            <a:endParaRPr lang="en-US" dirty="0"/>
          </a:p>
        </p:txBody>
      </p:sp>
      <p:sp>
        <p:nvSpPr>
          <p:cNvPr id="5" name="Rectangle 4"/>
          <p:cNvSpPr/>
          <p:nvPr/>
        </p:nvSpPr>
        <p:spPr>
          <a:xfrm>
            <a:off x="842885" y="3468721"/>
            <a:ext cx="1322586" cy="1837972"/>
          </a:xfrm>
          <a:prstGeom prst="rect">
            <a:avLst/>
          </a:prstGeom>
          <a:solidFill>
            <a:sysClr val="window" lastClr="FFFFFF"/>
          </a:solidFill>
          <a:ln w="12700" cap="flat" cmpd="sng" algn="ctr">
            <a:solidFill>
              <a:sysClr val="window" lastClr="FFFFFF"/>
            </a:solidFill>
            <a:prstDash val="solid"/>
            <a:miter lim="800000"/>
          </a:ln>
          <a:effectLst/>
        </p:spPr>
        <p:txBody>
          <a:bodyPr lIns="74625" tIns="37313" rIns="74625" bIns="37313" anchor="ctr"/>
          <a:lstStyle/>
          <a:p>
            <a:pPr algn="ctr">
              <a:defRPr/>
            </a:pPr>
            <a:endParaRPr lang="en-US" kern="0" dirty="0">
              <a:solidFill>
                <a:srgbClr val="000000"/>
              </a:solidFill>
              <a:latin typeface="Calibri"/>
              <a:ea typeface="+mn-ea"/>
              <a:cs typeface="+mn-cs"/>
            </a:endParaRPr>
          </a:p>
        </p:txBody>
      </p:sp>
      <p:sp>
        <p:nvSpPr>
          <p:cNvPr id="6" name="Rectangle 5"/>
          <p:cNvSpPr/>
          <p:nvPr/>
        </p:nvSpPr>
        <p:spPr>
          <a:xfrm>
            <a:off x="2016999" y="3588665"/>
            <a:ext cx="2143443" cy="1957917"/>
          </a:xfrm>
          <a:prstGeom prst="rect">
            <a:avLst/>
          </a:prstGeom>
          <a:solidFill>
            <a:sysClr val="window" lastClr="FFFFFF"/>
          </a:solidFill>
          <a:ln w="12700" cap="flat" cmpd="sng" algn="ctr">
            <a:solidFill>
              <a:sysClr val="window" lastClr="FFFFFF"/>
            </a:solidFill>
            <a:prstDash val="solid"/>
            <a:miter lim="800000"/>
          </a:ln>
          <a:effectLst/>
        </p:spPr>
        <p:txBody>
          <a:bodyPr lIns="74625" tIns="37313" rIns="74625" bIns="37313" anchor="ctr"/>
          <a:lstStyle/>
          <a:p>
            <a:pPr algn="ctr">
              <a:defRPr/>
            </a:pPr>
            <a:endParaRPr lang="en-US" kern="0" dirty="0">
              <a:solidFill>
                <a:srgbClr val="000000"/>
              </a:solidFill>
              <a:latin typeface="Calibri"/>
              <a:ea typeface="+mn-ea"/>
              <a:cs typeface="+mn-cs"/>
            </a:endParaRPr>
          </a:p>
        </p:txBody>
      </p:sp>
      <p:sp>
        <p:nvSpPr>
          <p:cNvPr id="7" name="Rectangle 6"/>
          <p:cNvSpPr/>
          <p:nvPr/>
        </p:nvSpPr>
        <p:spPr>
          <a:xfrm>
            <a:off x="3424914" y="2551498"/>
            <a:ext cx="2223650" cy="2883959"/>
          </a:xfrm>
          <a:prstGeom prst="rect">
            <a:avLst/>
          </a:prstGeom>
          <a:solidFill>
            <a:sysClr val="window" lastClr="FFFFFF"/>
          </a:solidFill>
          <a:ln w="12700" cap="flat" cmpd="sng" algn="ctr">
            <a:solidFill>
              <a:sysClr val="window" lastClr="FFFFFF"/>
            </a:solidFill>
            <a:prstDash val="solid"/>
            <a:miter lim="800000"/>
          </a:ln>
          <a:effectLst/>
        </p:spPr>
        <p:txBody>
          <a:bodyPr lIns="74625" tIns="37313" rIns="74625" bIns="37313" anchor="ctr"/>
          <a:lstStyle/>
          <a:p>
            <a:pPr algn="ctr">
              <a:defRPr/>
            </a:pPr>
            <a:endParaRPr lang="en-US" kern="0" dirty="0">
              <a:solidFill>
                <a:srgbClr val="000000"/>
              </a:solidFill>
              <a:latin typeface="Calibri"/>
              <a:ea typeface="+mn-ea"/>
              <a:cs typeface="+mn-cs"/>
            </a:endParaRPr>
          </a:p>
        </p:txBody>
      </p:sp>
      <p:graphicFrame>
        <p:nvGraphicFramePr>
          <p:cNvPr id="8" name="Object 1"/>
          <p:cNvGraphicFramePr>
            <a:graphicFrameLocks noChangeAspect="1"/>
          </p:cNvGraphicFramePr>
          <p:nvPr>
            <p:extLst>
              <p:ext uri="{D42A27DB-BD31-4B8C-83A1-F6EECF244321}">
                <p14:modId xmlns:p14="http://schemas.microsoft.com/office/powerpoint/2010/main" val="436933624"/>
              </p:ext>
            </p:extLst>
          </p:nvPr>
        </p:nvGraphicFramePr>
        <p:xfrm>
          <a:off x="457200" y="1976470"/>
          <a:ext cx="5263039" cy="3550709"/>
        </p:xfrm>
        <a:graphic>
          <a:graphicData uri="http://schemas.openxmlformats.org/presentationml/2006/ole">
            <mc:AlternateContent xmlns:mc="http://schemas.openxmlformats.org/markup-compatibility/2006">
              <mc:Choice xmlns:v="urn:schemas-microsoft-com:vml" Requires="v">
                <p:oleObj spid="_x0000_s1081" name="Worksheet" r:id="rId4" imgW="8674100" imgH="5664200" progId="Excel.Sheet.8">
                  <p:embed/>
                </p:oleObj>
              </mc:Choice>
              <mc:Fallback>
                <p:oleObj name="Worksheet" r:id="rId4" imgW="8674100" imgH="5664200" progId="Excel.Sheet.8">
                  <p:embed/>
                  <p:pic>
                    <p:nvPicPr>
                      <p:cNvPr id="0" name=""/>
                      <p:cNvPicPr>
                        <a:picLocks noChangeAspect="1" noChangeArrowheads="1"/>
                      </p:cNvPicPr>
                      <p:nvPr/>
                    </p:nvPicPr>
                    <p:blipFill>
                      <a:blip r:embed="rId5"/>
                      <a:srcRect/>
                      <a:stretch>
                        <a:fillRect/>
                      </a:stretch>
                    </p:blipFill>
                    <p:spPr bwMode="auto">
                      <a:xfrm>
                        <a:off x="457200" y="1976470"/>
                        <a:ext cx="5263039" cy="3550709"/>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rot="1342182">
            <a:off x="3497641" y="2906755"/>
            <a:ext cx="803791" cy="278694"/>
          </a:xfrm>
          <a:prstGeom prst="rightArrow">
            <a:avLst/>
          </a:prstGeom>
          <a:solidFill>
            <a:srgbClr val="96CC35"/>
          </a:solidFill>
        </p:spPr>
        <p:txBody>
          <a:bodyPr wrap="none" lIns="74625" tIns="37313" rIns="74625" bIns="37313" anchor="ctr"/>
          <a:lstStyle/>
          <a:p>
            <a:pPr>
              <a:defRPr/>
            </a:pPr>
            <a:endParaRPr lang="en-US" sz="1000" kern="0" dirty="0" err="1">
              <a:solidFill>
                <a:srgbClr val="000000"/>
              </a:solidFill>
              <a:latin typeface="Roboto Medium"/>
              <a:cs typeface="Roboto Medium"/>
            </a:endParaRPr>
          </a:p>
        </p:txBody>
      </p:sp>
      <p:sp>
        <p:nvSpPr>
          <p:cNvPr id="10" name="TextBox 9"/>
          <p:cNvSpPr txBox="1"/>
          <p:nvPr/>
        </p:nvSpPr>
        <p:spPr>
          <a:xfrm rot="9145997">
            <a:off x="5217530" y="2898167"/>
            <a:ext cx="830792" cy="269637"/>
          </a:xfrm>
          <a:prstGeom prst="rightArrow">
            <a:avLst/>
          </a:prstGeom>
          <a:solidFill>
            <a:srgbClr val="96CC35"/>
          </a:solidFill>
        </p:spPr>
        <p:txBody>
          <a:bodyPr wrap="none" lIns="74625" tIns="37313" rIns="74625" bIns="37313" anchor="ctr"/>
          <a:lstStyle/>
          <a:p>
            <a:pPr>
              <a:defRPr/>
            </a:pPr>
            <a:endParaRPr lang="en-US" sz="1000" kern="0" dirty="0" err="1">
              <a:solidFill>
                <a:srgbClr val="000000"/>
              </a:solidFill>
              <a:latin typeface="Roboto Medium"/>
              <a:cs typeface="Roboto Medium"/>
            </a:endParaRPr>
          </a:p>
        </p:txBody>
      </p:sp>
      <p:sp>
        <p:nvSpPr>
          <p:cNvPr id="11" name="TextBox 10"/>
          <p:cNvSpPr txBox="1"/>
          <p:nvPr/>
        </p:nvSpPr>
        <p:spPr>
          <a:xfrm rot="7795298">
            <a:off x="5020003" y="2164157"/>
            <a:ext cx="830791" cy="267931"/>
          </a:xfrm>
          <a:prstGeom prst="rightArrow">
            <a:avLst/>
          </a:prstGeom>
          <a:solidFill>
            <a:srgbClr val="96CC35"/>
          </a:solidFill>
        </p:spPr>
        <p:txBody>
          <a:bodyPr wrap="none" lIns="74625" tIns="37313" rIns="74625" bIns="37313" anchor="ctr"/>
          <a:lstStyle/>
          <a:p>
            <a:pPr>
              <a:defRPr/>
            </a:pPr>
            <a:endParaRPr lang="en-US" sz="1000" kern="0" dirty="0" err="1">
              <a:solidFill>
                <a:srgbClr val="000000"/>
              </a:solidFill>
              <a:latin typeface="Roboto Medium"/>
              <a:cs typeface="Roboto Medium"/>
            </a:endParaRPr>
          </a:p>
        </p:txBody>
      </p:sp>
      <p:sp>
        <p:nvSpPr>
          <p:cNvPr id="12" name="TextBox 11"/>
          <p:cNvSpPr txBox="1"/>
          <p:nvPr/>
        </p:nvSpPr>
        <p:spPr>
          <a:xfrm rot="2842913">
            <a:off x="3745046" y="2183605"/>
            <a:ext cx="830792" cy="269637"/>
          </a:xfrm>
          <a:prstGeom prst="rightArrow">
            <a:avLst/>
          </a:prstGeom>
          <a:solidFill>
            <a:srgbClr val="96CC35"/>
          </a:solidFill>
        </p:spPr>
        <p:txBody>
          <a:bodyPr wrap="none" lIns="74625" tIns="37313" rIns="74625" bIns="37313" anchor="ctr"/>
          <a:lstStyle/>
          <a:p>
            <a:pPr>
              <a:defRPr/>
            </a:pPr>
            <a:endParaRPr lang="en-US" sz="1000" kern="0" dirty="0" err="1">
              <a:solidFill>
                <a:srgbClr val="000000"/>
              </a:solidFill>
              <a:latin typeface="Roboto Medium"/>
              <a:cs typeface="Roboto Medium"/>
            </a:endParaRPr>
          </a:p>
        </p:txBody>
      </p:sp>
      <p:sp>
        <p:nvSpPr>
          <p:cNvPr id="13" name="TextBox 12"/>
          <p:cNvSpPr txBox="1"/>
          <p:nvPr/>
        </p:nvSpPr>
        <p:spPr>
          <a:xfrm rot="20326733">
            <a:off x="3596574" y="3763597"/>
            <a:ext cx="803791" cy="278694"/>
          </a:xfrm>
          <a:prstGeom prst="rightArrow">
            <a:avLst/>
          </a:prstGeom>
          <a:solidFill>
            <a:srgbClr val="96CC35"/>
          </a:solidFill>
        </p:spPr>
        <p:txBody>
          <a:bodyPr wrap="none" lIns="74625" tIns="37313" rIns="74625" bIns="37313" anchor="ctr"/>
          <a:lstStyle/>
          <a:p>
            <a:pPr>
              <a:defRPr/>
            </a:pPr>
            <a:endParaRPr lang="en-US" sz="1000" kern="0" dirty="0" err="1">
              <a:solidFill>
                <a:srgbClr val="000000"/>
              </a:solidFill>
              <a:latin typeface="Roboto Medium"/>
              <a:cs typeface="Roboto Medium"/>
            </a:endParaRPr>
          </a:p>
        </p:txBody>
      </p:sp>
      <p:sp>
        <p:nvSpPr>
          <p:cNvPr id="14" name="TextBox 13"/>
          <p:cNvSpPr txBox="1"/>
          <p:nvPr/>
        </p:nvSpPr>
        <p:spPr>
          <a:xfrm rot="11688981">
            <a:off x="5312371" y="3764478"/>
            <a:ext cx="805498" cy="276930"/>
          </a:xfrm>
          <a:prstGeom prst="rightArrow">
            <a:avLst/>
          </a:prstGeom>
          <a:solidFill>
            <a:srgbClr val="96CC35"/>
          </a:solidFill>
        </p:spPr>
        <p:txBody>
          <a:bodyPr wrap="none" lIns="74625" tIns="37313" rIns="74625" bIns="37313" anchor="ctr"/>
          <a:lstStyle/>
          <a:p>
            <a:pPr>
              <a:defRPr/>
            </a:pPr>
            <a:endParaRPr lang="en-US" sz="1000" kern="0" dirty="0" err="1">
              <a:solidFill>
                <a:srgbClr val="000000"/>
              </a:solidFill>
              <a:latin typeface="Roboto Medium"/>
              <a:cs typeface="Roboto Medium"/>
            </a:endParaRPr>
          </a:p>
        </p:txBody>
      </p:sp>
      <p:sp>
        <p:nvSpPr>
          <p:cNvPr id="15" name="TextBox 4"/>
          <p:cNvSpPr txBox="1">
            <a:spLocks noChangeArrowheads="1"/>
          </p:cNvSpPr>
          <p:nvPr/>
        </p:nvSpPr>
        <p:spPr bwMode="auto">
          <a:xfrm>
            <a:off x="5894309" y="5289054"/>
            <a:ext cx="1259910" cy="229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74625" tIns="37313" rIns="74625" bIns="37313">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1000" i="1" kern="0" dirty="0">
                <a:solidFill>
                  <a:srgbClr val="000000"/>
                </a:solidFill>
              </a:rPr>
              <a:t>Source: Driving Sales</a:t>
            </a:r>
          </a:p>
        </p:txBody>
      </p:sp>
      <p:sp>
        <p:nvSpPr>
          <p:cNvPr id="16" name="Rectangle 15"/>
          <p:cNvSpPr/>
          <p:nvPr/>
        </p:nvSpPr>
        <p:spPr>
          <a:xfrm>
            <a:off x="883925" y="3436939"/>
            <a:ext cx="1512887" cy="196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372047" y="2976142"/>
            <a:ext cx="1788395" cy="2330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372047" y="1637568"/>
            <a:ext cx="3970399" cy="3651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48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 how do you land top-tier </a:t>
            </a:r>
            <a:r>
              <a:rPr lang="en-US" dirty="0" err="1"/>
              <a:t>GenY</a:t>
            </a:r>
            <a:r>
              <a:rPr lang="en-US" dirty="0"/>
              <a:t> talent?</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20</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6351"/>
          <a:stretch/>
        </p:blipFill>
        <p:spPr>
          <a:xfrm>
            <a:off x="0" y="1982648"/>
            <a:ext cx="9144001" cy="3429000"/>
          </a:xfrm>
          <a:prstGeom prst="rect">
            <a:avLst/>
          </a:prstGeom>
        </p:spPr>
      </p:pic>
    </p:spTree>
    <p:extLst>
      <p:ext uri="{BB962C8B-B14F-4D97-AF65-F5344CB8AC3E}">
        <p14:creationId xmlns:p14="http://schemas.microsoft.com/office/powerpoint/2010/main" val="551572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7949" b="13800"/>
          <a:stretch/>
        </p:blipFill>
        <p:spPr>
          <a:xfrm>
            <a:off x="0" y="1624407"/>
            <a:ext cx="9144000" cy="3019825"/>
          </a:xfrm>
          <a:prstGeom prst="rect">
            <a:avLst/>
          </a:prstGeom>
        </p:spPr>
      </p:pic>
      <p:sp>
        <p:nvSpPr>
          <p:cNvPr id="3" name="Rectangle 2"/>
          <p:cNvSpPr/>
          <p:nvPr/>
        </p:nvSpPr>
        <p:spPr bwMode="auto">
          <a:xfrm>
            <a:off x="0" y="1624407"/>
            <a:ext cx="9144000" cy="3019825"/>
          </a:xfrm>
          <a:prstGeom prst="rect">
            <a:avLst/>
          </a:prstGeom>
          <a:solidFill>
            <a:srgbClr val="19455E">
              <a:alpha val="61000"/>
            </a:srgbClr>
          </a:solidFill>
          <a:ln w="25400" cap="flat" cmpd="sng" algn="ctr">
            <a:noFill/>
            <a:prstDash val="solid"/>
            <a:round/>
            <a:headEnd type="none" w="med" len="med"/>
            <a:tailEnd type="none" w="med" len="med"/>
          </a:ln>
          <a:effectLst/>
          <a:extLst/>
        </p:spPr>
        <p:txBody>
          <a:bodyPr lIns="35719" tIns="35719" rIns="35719" bIns="35719" anchor="ctr"/>
          <a:lstStyle/>
          <a:p>
            <a:pPr marL="160729">
              <a:defRPr/>
            </a:pPr>
            <a:endParaRPr lang="en-US" sz="1266" dirty="0">
              <a:ea typeface="ＭＳ Ｐゴシック" charset="0"/>
              <a:cs typeface="Gill Sans Light" charset="0"/>
            </a:endParaRPr>
          </a:p>
        </p:txBody>
      </p:sp>
      <p:sp>
        <p:nvSpPr>
          <p:cNvPr id="13315" name="Title 1"/>
          <p:cNvSpPr txBox="1">
            <a:spLocks/>
          </p:cNvSpPr>
          <p:nvPr/>
        </p:nvSpPr>
        <p:spPr bwMode="auto">
          <a:xfrm>
            <a:off x="1732360" y="1768078"/>
            <a:ext cx="5679281" cy="273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3600">
                <a:solidFill>
                  <a:srgbClr val="340053"/>
                </a:solidFill>
                <a:latin typeface="Gill Sans Light" charset="0"/>
                <a:ea typeface="ＭＳ Ｐゴシック" charset="-128"/>
                <a:sym typeface="Gill Sans Light" charset="0"/>
              </a:defRPr>
            </a:lvl1pPr>
            <a:lvl2pPr marL="742950" indent="-285750" defTabSz="457200" eaLnBrk="0">
              <a:defRPr sz="3600">
                <a:solidFill>
                  <a:srgbClr val="340053"/>
                </a:solidFill>
                <a:latin typeface="Gill Sans Light" charset="0"/>
                <a:ea typeface="ＭＳ Ｐゴシック" charset="-128"/>
                <a:sym typeface="Gill Sans Light" charset="0"/>
              </a:defRPr>
            </a:lvl2pPr>
            <a:lvl3pPr marL="1143000" indent="-228600" defTabSz="457200" eaLnBrk="0">
              <a:defRPr sz="3600">
                <a:solidFill>
                  <a:srgbClr val="340053"/>
                </a:solidFill>
                <a:latin typeface="Gill Sans Light" charset="0"/>
                <a:ea typeface="ＭＳ Ｐゴシック" charset="-128"/>
                <a:sym typeface="Gill Sans Light" charset="0"/>
              </a:defRPr>
            </a:lvl3pPr>
            <a:lvl4pPr marL="1600200" indent="-228600" defTabSz="457200" eaLnBrk="0">
              <a:defRPr sz="3600">
                <a:solidFill>
                  <a:srgbClr val="340053"/>
                </a:solidFill>
                <a:latin typeface="Gill Sans Light" charset="0"/>
                <a:ea typeface="ＭＳ Ｐゴシック" charset="-128"/>
                <a:sym typeface="Gill Sans Light" charset="0"/>
              </a:defRPr>
            </a:lvl4pPr>
            <a:lvl5pPr marL="2057400" indent="-228600" defTabSz="457200" eaLnBrk="0">
              <a:defRPr sz="3600">
                <a:solidFill>
                  <a:srgbClr val="340053"/>
                </a:solidFill>
                <a:latin typeface="Gill Sans Light" charset="0"/>
                <a:ea typeface="ＭＳ Ｐゴシック" charset="-128"/>
                <a:sym typeface="Gill Sans Light" charset="0"/>
              </a:defRPr>
            </a:lvl5pPr>
            <a:lvl6pPr marL="2514600" indent="-2286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algn="ctr"/>
            <a:r>
              <a:rPr lang="en-US" altLang="en-US" sz="4000" b="1" dirty="0">
                <a:solidFill>
                  <a:schemeClr val="bg1"/>
                </a:solidFill>
                <a:latin typeface="Lato" charset="0"/>
                <a:ea typeface="Lato" charset="0"/>
                <a:cs typeface="Lato" charset="0"/>
                <a:sym typeface="Helvetica" charset="0"/>
              </a:rPr>
              <a:t>Let’s Talk </a:t>
            </a:r>
          </a:p>
          <a:p>
            <a:pPr algn="ctr"/>
            <a:r>
              <a:rPr lang="en-US" altLang="en-US" sz="4000" b="1" i="1" dirty="0">
                <a:solidFill>
                  <a:schemeClr val="bg1"/>
                </a:solidFill>
                <a:latin typeface="Lato" charset="0"/>
                <a:ea typeface="Lato" charset="0"/>
                <a:cs typeface="Lato" charset="0"/>
                <a:sym typeface="Helvetica" charset="0"/>
              </a:rPr>
              <a:t>Generations</a:t>
            </a:r>
          </a:p>
        </p:txBody>
      </p:sp>
      <p:sp>
        <p:nvSpPr>
          <p:cNvPr id="13316" name="Rectangle 5"/>
          <p:cNvSpPr>
            <a:spLocks noChangeArrowheads="1"/>
          </p:cNvSpPr>
          <p:nvPr/>
        </p:nvSpPr>
        <p:spPr bwMode="auto">
          <a:xfrm>
            <a:off x="2459100" y="2243738"/>
            <a:ext cx="4172222" cy="1674008"/>
          </a:xfrm>
          <a:prstGeom prst="rect">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lvl1pPr marL="228600"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endParaRPr lang="en-US" altLang="en-US" sz="2531"/>
          </a:p>
        </p:txBody>
      </p:sp>
    </p:spTree>
    <p:extLst>
      <p:ext uri="{BB962C8B-B14F-4D97-AF65-F5344CB8AC3E}">
        <p14:creationId xmlns:p14="http://schemas.microsoft.com/office/powerpoint/2010/main" val="1166820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7" descr="30s_family2.jpg"/>
          <p:cNvPicPr>
            <a:picLocks/>
          </p:cNvPicPr>
          <p:nvPr/>
        </p:nvPicPr>
        <p:blipFill>
          <a:blip r:embed="rId3">
            <a:extLst>
              <a:ext uri="{28A0092B-C50C-407E-A947-70E740481C1C}">
                <a14:useLocalDpi xmlns:a14="http://schemas.microsoft.com/office/drawing/2010/main" val="0"/>
              </a:ext>
            </a:extLst>
          </a:blip>
          <a:srcRect r="4118" b="4230"/>
          <a:stretch>
            <a:fillRect/>
          </a:stretch>
        </p:blipFill>
        <p:spPr bwMode="auto">
          <a:xfrm>
            <a:off x="0" y="-17859"/>
            <a:ext cx="9144000" cy="687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4072538"/>
            <a:ext cx="5009990" cy="879410"/>
          </a:xfrm>
          <a:prstGeom prst="rect">
            <a:avLst/>
          </a:prstGeom>
          <a:solidFill>
            <a:srgbClr val="19455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102387" tIns="51193" rIns="102387" bIns="51193" anchor="ctr"/>
          <a:lstStyle/>
          <a:p>
            <a:pPr>
              <a:defRPr/>
            </a:pPr>
            <a:endParaRPr lang="en-US" sz="1266"/>
          </a:p>
        </p:txBody>
      </p:sp>
      <p:sp>
        <p:nvSpPr>
          <p:cNvPr id="4" name="Text Placeholder 2"/>
          <p:cNvSpPr txBox="1">
            <a:spLocks/>
          </p:cNvSpPr>
          <p:nvPr/>
        </p:nvSpPr>
        <p:spPr>
          <a:xfrm>
            <a:off x="107576" y="4180144"/>
            <a:ext cx="7662788" cy="1477863"/>
          </a:xfrm>
          <a:prstGeom prst="rect">
            <a:avLst/>
          </a:prstGeom>
          <a:effectLst>
            <a:outerShdw blurRad="511175" dist="304800" dir="2700000" sx="157000" sy="157000" algn="tl" rotWithShape="0">
              <a:srgbClr val="000000">
                <a:alpha val="53000"/>
              </a:srgbClr>
            </a:outerShdw>
          </a:effectLst>
        </p:spPr>
        <p:txBody>
          <a:bodyPr lIns="102387" tIns="51193" rIns="102387" bIns="51193">
            <a:normAutofit/>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defTabSz="642915" eaLnBrk="1">
              <a:spcBef>
                <a:spcPts val="1406"/>
              </a:spcBef>
            </a:pPr>
            <a:r>
              <a:rPr lang="en-US" altLang="en-US" sz="3500" b="1" spc="300" dirty="0">
                <a:solidFill>
                  <a:schemeClr val="bg1"/>
                </a:solidFill>
                <a:effectLst/>
                <a:latin typeface="Lato" charset="0"/>
                <a:ea typeface="Lato" charset="0"/>
                <a:cs typeface="Lato" charset="0"/>
              </a:rPr>
              <a:t>TRADITIONALISTS</a:t>
            </a:r>
          </a:p>
        </p:txBody>
      </p:sp>
    </p:spTree>
    <p:extLst>
      <p:ext uri="{BB962C8B-B14F-4D97-AF65-F5344CB8AC3E}">
        <p14:creationId xmlns:p14="http://schemas.microsoft.com/office/powerpoint/2010/main" val="1670126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woodstock_hippies.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492249"/>
            <a:ext cx="9144000" cy="735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906716"/>
            <a:ext cx="4387583" cy="879410"/>
          </a:xfrm>
          <a:prstGeom prst="rect">
            <a:avLst/>
          </a:prstGeom>
          <a:solidFill>
            <a:srgbClr val="19455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102387" tIns="51193" rIns="102387" bIns="51193" anchor="ctr"/>
          <a:lstStyle/>
          <a:p>
            <a:pPr>
              <a:defRPr/>
            </a:pPr>
            <a:endParaRPr lang="en-US" sz="1266"/>
          </a:p>
        </p:txBody>
      </p:sp>
      <p:sp>
        <p:nvSpPr>
          <p:cNvPr id="8" name="Text Placeholder 2"/>
          <p:cNvSpPr txBox="1">
            <a:spLocks/>
          </p:cNvSpPr>
          <p:nvPr/>
        </p:nvSpPr>
        <p:spPr>
          <a:xfrm>
            <a:off x="107576" y="1014322"/>
            <a:ext cx="7662788" cy="1477863"/>
          </a:xfrm>
          <a:prstGeom prst="rect">
            <a:avLst/>
          </a:prstGeom>
          <a:effectLst>
            <a:outerShdw blurRad="511175" dist="304800" dir="2700000" sx="157000" sy="157000" algn="tl" rotWithShape="0">
              <a:srgbClr val="000000">
                <a:alpha val="53000"/>
              </a:srgbClr>
            </a:outerShdw>
          </a:effectLst>
        </p:spPr>
        <p:txBody>
          <a:bodyPr lIns="102387" tIns="51193" rIns="102387" bIns="51193">
            <a:normAutofit/>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defTabSz="642915" eaLnBrk="1">
              <a:spcBef>
                <a:spcPts val="1406"/>
              </a:spcBef>
            </a:pPr>
            <a:r>
              <a:rPr lang="en-US" altLang="en-US" sz="3500" b="1" spc="300" dirty="0" smtClean="0">
                <a:solidFill>
                  <a:schemeClr val="bg1"/>
                </a:solidFill>
                <a:effectLst/>
                <a:latin typeface="Lato" charset="0"/>
                <a:ea typeface="Lato" charset="0"/>
                <a:cs typeface="Lato" charset="0"/>
              </a:rPr>
              <a:t>BABY BOOMERS</a:t>
            </a:r>
            <a:endParaRPr lang="en-US" altLang="en-US" sz="3500" b="1" spc="300" dirty="0">
              <a:solidFill>
                <a:schemeClr val="bg1"/>
              </a:solidFill>
              <a:effectLst/>
              <a:latin typeface="Lato" charset="0"/>
              <a:ea typeface="Lato" charset="0"/>
              <a:cs typeface="Lato" charset="0"/>
            </a:endParaRPr>
          </a:p>
        </p:txBody>
      </p:sp>
    </p:spTree>
    <p:extLst>
      <p:ext uri="{BB962C8B-B14F-4D97-AF65-F5344CB8AC3E}">
        <p14:creationId xmlns:p14="http://schemas.microsoft.com/office/powerpoint/2010/main" val="646802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am_june_6.jpg"/>
          <p:cNvPicPr>
            <a:picLocks/>
          </p:cNvPicPr>
          <p:nvPr/>
        </p:nvPicPr>
        <p:blipFill rotWithShape="1">
          <a:blip r:embed="rId3" cstate="print">
            <a:extLst>
              <a:ext uri="{28A0092B-C50C-407E-A947-70E740481C1C}">
                <a14:useLocalDpi xmlns:a14="http://schemas.microsoft.com/office/drawing/2010/main" val="0"/>
              </a:ext>
            </a:extLst>
          </a:blip>
          <a:srcRect l="20988" t="228" b="12101"/>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4572000"/>
            <a:ext cx="2136161" cy="879410"/>
          </a:xfrm>
          <a:prstGeom prst="rect">
            <a:avLst/>
          </a:prstGeom>
          <a:solidFill>
            <a:srgbClr val="19455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102387" tIns="51193" rIns="102387" bIns="51193" anchor="ctr"/>
          <a:lstStyle/>
          <a:p>
            <a:pPr>
              <a:defRPr/>
            </a:pPr>
            <a:endParaRPr lang="en-US" sz="1266"/>
          </a:p>
        </p:txBody>
      </p:sp>
      <p:sp>
        <p:nvSpPr>
          <p:cNvPr id="6" name="Text Placeholder 2"/>
          <p:cNvSpPr txBox="1">
            <a:spLocks/>
          </p:cNvSpPr>
          <p:nvPr/>
        </p:nvSpPr>
        <p:spPr>
          <a:xfrm>
            <a:off x="107576" y="4679606"/>
            <a:ext cx="7662788" cy="1477863"/>
          </a:xfrm>
          <a:prstGeom prst="rect">
            <a:avLst/>
          </a:prstGeom>
          <a:effectLst>
            <a:outerShdw blurRad="511175" dist="304800" dir="2700000" sx="157000" sy="157000" algn="tl" rotWithShape="0">
              <a:srgbClr val="000000">
                <a:alpha val="53000"/>
              </a:srgbClr>
            </a:outerShdw>
          </a:effectLst>
        </p:spPr>
        <p:txBody>
          <a:bodyPr lIns="102387" tIns="51193" rIns="102387" bIns="51193">
            <a:normAutofit/>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defTabSz="642915" eaLnBrk="1">
              <a:spcBef>
                <a:spcPts val="1406"/>
              </a:spcBef>
            </a:pPr>
            <a:r>
              <a:rPr lang="en-US" altLang="en-US" sz="3500" b="1" spc="300" dirty="0" smtClean="0">
                <a:solidFill>
                  <a:schemeClr val="bg1"/>
                </a:solidFill>
                <a:effectLst/>
                <a:latin typeface="Lato" charset="0"/>
                <a:ea typeface="Lato" charset="0"/>
                <a:cs typeface="Lato" charset="0"/>
              </a:rPr>
              <a:t>GEN X</a:t>
            </a:r>
            <a:endParaRPr lang="en-US" altLang="en-US" sz="3500" b="1" spc="300" dirty="0">
              <a:solidFill>
                <a:schemeClr val="bg1"/>
              </a:solidFill>
              <a:effectLst/>
              <a:latin typeface="Lato" charset="0"/>
              <a:ea typeface="Lato" charset="0"/>
              <a:cs typeface="Lato" charset="0"/>
            </a:endParaRPr>
          </a:p>
        </p:txBody>
      </p:sp>
    </p:spTree>
    <p:extLst>
      <p:ext uri="{BB962C8B-B14F-4D97-AF65-F5344CB8AC3E}">
        <p14:creationId xmlns:p14="http://schemas.microsoft.com/office/powerpoint/2010/main" val="4537657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sdm_10.png"/>
          <p:cNvPicPr>
            <a:picLocks/>
          </p:cNvPicPr>
          <p:nvPr/>
        </p:nvPicPr>
        <p:blipFill>
          <a:blip r:embed="rId3">
            <a:extLst>
              <a:ext uri="{28A0092B-C50C-407E-A947-70E740481C1C}">
                <a14:useLocalDpi xmlns:a14="http://schemas.microsoft.com/office/drawing/2010/main" val="0"/>
              </a:ext>
            </a:extLst>
          </a:blip>
          <a:srcRect l="9140"/>
          <a:stretch>
            <a:fillRect/>
          </a:stretch>
        </p:blipFill>
        <p:spPr bwMode="auto">
          <a:xfrm>
            <a:off x="0" y="0"/>
            <a:ext cx="9408542" cy="717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368834"/>
            <a:ext cx="2136161" cy="879410"/>
          </a:xfrm>
          <a:prstGeom prst="rect">
            <a:avLst/>
          </a:prstGeom>
          <a:solidFill>
            <a:srgbClr val="19455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102387" tIns="51193" rIns="102387" bIns="51193" anchor="ctr"/>
          <a:lstStyle/>
          <a:p>
            <a:pPr>
              <a:defRPr/>
            </a:pPr>
            <a:endParaRPr lang="en-US" sz="1266"/>
          </a:p>
        </p:txBody>
      </p:sp>
      <p:sp>
        <p:nvSpPr>
          <p:cNvPr id="6" name="Text Placeholder 2"/>
          <p:cNvSpPr txBox="1">
            <a:spLocks/>
          </p:cNvSpPr>
          <p:nvPr/>
        </p:nvSpPr>
        <p:spPr>
          <a:xfrm>
            <a:off x="107576" y="476440"/>
            <a:ext cx="7662788" cy="1477863"/>
          </a:xfrm>
          <a:prstGeom prst="rect">
            <a:avLst/>
          </a:prstGeom>
          <a:effectLst>
            <a:outerShdw blurRad="511175" dist="304800" dir="2700000" sx="157000" sy="157000" algn="tl" rotWithShape="0">
              <a:srgbClr val="000000">
                <a:alpha val="53000"/>
              </a:srgbClr>
            </a:outerShdw>
          </a:effectLst>
        </p:spPr>
        <p:txBody>
          <a:bodyPr lIns="102387" tIns="51193" rIns="102387" bIns="51193">
            <a:normAutofit/>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defTabSz="642915" eaLnBrk="1">
              <a:spcBef>
                <a:spcPts val="1406"/>
              </a:spcBef>
            </a:pPr>
            <a:r>
              <a:rPr lang="en-US" altLang="en-US" sz="3500" b="1" spc="300" dirty="0" smtClean="0">
                <a:solidFill>
                  <a:schemeClr val="bg1"/>
                </a:solidFill>
                <a:effectLst/>
                <a:latin typeface="Lato" charset="0"/>
                <a:ea typeface="Lato" charset="0"/>
                <a:cs typeface="Lato" charset="0"/>
              </a:rPr>
              <a:t>GEN Y</a:t>
            </a:r>
            <a:endParaRPr lang="en-US" altLang="en-US" sz="3500" b="1" spc="300" dirty="0">
              <a:solidFill>
                <a:schemeClr val="bg1"/>
              </a:solidFill>
              <a:effectLst/>
              <a:latin typeface="Lato" charset="0"/>
              <a:ea typeface="Lato" charset="0"/>
              <a:cs typeface="Lato" charset="0"/>
            </a:endParaRPr>
          </a:p>
        </p:txBody>
      </p:sp>
    </p:spTree>
    <p:extLst>
      <p:ext uri="{BB962C8B-B14F-4D97-AF65-F5344CB8AC3E}">
        <p14:creationId xmlns:p14="http://schemas.microsoft.com/office/powerpoint/2010/main" val="726899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sdm_7.png"/>
          <p:cNvPicPr>
            <a:picLocks noChangeAspect="1"/>
          </p:cNvPicPr>
          <p:nvPr/>
        </p:nvPicPr>
        <p:blipFill rotWithShape="1">
          <a:blip r:embed="rId3">
            <a:extLst>
              <a:ext uri="{28A0092B-C50C-407E-A947-70E740481C1C}">
                <a14:useLocalDpi xmlns:a14="http://schemas.microsoft.com/office/drawing/2010/main" val="0"/>
              </a:ext>
            </a:extLst>
          </a:blip>
          <a:srcRect l="8102" t="127" r="6661" b="6459"/>
          <a:stretch/>
        </p:blipFill>
        <p:spPr bwMode="auto">
          <a:xfrm>
            <a:off x="1" y="-1"/>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 y="3870949"/>
            <a:ext cx="5009990" cy="1867219"/>
          </a:xfrm>
          <a:prstGeom prst="rect">
            <a:avLst/>
          </a:prstGeom>
          <a:solidFill>
            <a:srgbClr val="19455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102387" tIns="51193" rIns="102387" bIns="51193" anchor="ctr"/>
          <a:lstStyle/>
          <a:p>
            <a:pPr>
              <a:defRPr/>
            </a:pPr>
            <a:endParaRPr lang="en-US" sz="1266"/>
          </a:p>
        </p:txBody>
      </p:sp>
      <p:sp>
        <p:nvSpPr>
          <p:cNvPr id="15" name="Text Placeholder 2"/>
          <p:cNvSpPr txBox="1">
            <a:spLocks/>
          </p:cNvSpPr>
          <p:nvPr/>
        </p:nvSpPr>
        <p:spPr>
          <a:xfrm>
            <a:off x="107575" y="4255172"/>
            <a:ext cx="4794837" cy="1828770"/>
          </a:xfrm>
          <a:prstGeom prst="rect">
            <a:avLst/>
          </a:prstGeom>
          <a:effectLst>
            <a:outerShdw blurRad="511175" dist="304800" dir="2700000" sx="157000" sy="157000" algn="tl" rotWithShape="0">
              <a:srgbClr val="000000">
                <a:alpha val="53000"/>
              </a:srgbClr>
            </a:outerShdw>
          </a:effectLst>
        </p:spPr>
        <p:txBody>
          <a:bodyPr lIns="102387" tIns="51193" rIns="102387" bIns="51193">
            <a:normAutofit/>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defTabSz="642915" eaLnBrk="1">
              <a:spcBef>
                <a:spcPts val="1406"/>
              </a:spcBef>
            </a:pPr>
            <a:r>
              <a:rPr lang="en-US" altLang="en-US" sz="2500" spc="300" dirty="0">
                <a:solidFill>
                  <a:schemeClr val="bg1"/>
                </a:solidFill>
                <a:effectLst/>
                <a:latin typeface="Lato" charset="0"/>
                <a:ea typeface="Lato" charset="0"/>
                <a:cs typeface="Lato" charset="0"/>
              </a:rPr>
              <a:t>Gen Y now makes up 33% of the </a:t>
            </a:r>
            <a:r>
              <a:rPr lang="en-US" altLang="en-US" sz="2500" spc="300" dirty="0" smtClean="0">
                <a:solidFill>
                  <a:schemeClr val="bg1"/>
                </a:solidFill>
                <a:latin typeface="Lato" charset="0"/>
                <a:ea typeface="Lato" charset="0"/>
                <a:cs typeface="Lato" charset="0"/>
              </a:rPr>
              <a:t>dealership</a:t>
            </a:r>
            <a:r>
              <a:rPr lang="en-US" altLang="en-US" sz="2500" spc="300" dirty="0" smtClean="0">
                <a:solidFill>
                  <a:schemeClr val="bg1"/>
                </a:solidFill>
                <a:effectLst/>
                <a:latin typeface="Lato" charset="0"/>
                <a:ea typeface="Lato" charset="0"/>
                <a:cs typeface="Lato" charset="0"/>
              </a:rPr>
              <a:t> workforce</a:t>
            </a:r>
            <a:endParaRPr lang="en-US" altLang="en-US" sz="2500" spc="300" dirty="0">
              <a:solidFill>
                <a:schemeClr val="bg1"/>
              </a:solidFill>
              <a:effectLst/>
              <a:latin typeface="Lato" charset="0"/>
              <a:ea typeface="Lato" charset="0"/>
              <a:cs typeface="Lato" charset="0"/>
            </a:endParaRPr>
          </a:p>
        </p:txBody>
      </p:sp>
      <p:sp>
        <p:nvSpPr>
          <p:cNvPr id="7" name="Rectangle 6"/>
          <p:cNvSpPr/>
          <p:nvPr/>
        </p:nvSpPr>
        <p:spPr>
          <a:xfrm>
            <a:off x="-1" y="1196835"/>
            <a:ext cx="5009990" cy="1867219"/>
          </a:xfrm>
          <a:prstGeom prst="rect">
            <a:avLst/>
          </a:prstGeom>
          <a:solidFill>
            <a:srgbClr val="19455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102387" tIns="51193" rIns="102387" bIns="51193" anchor="ctr"/>
          <a:lstStyle/>
          <a:p>
            <a:pPr>
              <a:defRPr/>
            </a:pPr>
            <a:endParaRPr lang="en-US" sz="1266"/>
          </a:p>
        </p:txBody>
      </p:sp>
      <p:sp>
        <p:nvSpPr>
          <p:cNvPr id="9" name="Text Placeholder 2"/>
          <p:cNvSpPr txBox="1">
            <a:spLocks/>
          </p:cNvSpPr>
          <p:nvPr/>
        </p:nvSpPr>
        <p:spPr>
          <a:xfrm>
            <a:off x="215152" y="1619507"/>
            <a:ext cx="4794837" cy="1828770"/>
          </a:xfrm>
          <a:prstGeom prst="rect">
            <a:avLst/>
          </a:prstGeom>
          <a:effectLst>
            <a:outerShdw blurRad="511175" dist="304800" dir="2700000" sx="157000" sy="157000" algn="tl" rotWithShape="0">
              <a:srgbClr val="000000">
                <a:alpha val="53000"/>
              </a:srgbClr>
            </a:outerShdw>
          </a:effectLst>
        </p:spPr>
        <p:txBody>
          <a:bodyPr lIns="102387" tIns="51193" rIns="102387" bIns="51193">
            <a:normAutofit/>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defTabSz="642915" eaLnBrk="1">
              <a:spcBef>
                <a:spcPts val="1406"/>
              </a:spcBef>
            </a:pPr>
            <a:r>
              <a:rPr lang="en-US" altLang="en-US" sz="2500" spc="300" dirty="0" smtClean="0">
                <a:solidFill>
                  <a:schemeClr val="bg1"/>
                </a:solidFill>
                <a:latin typeface="Lato" charset="0"/>
                <a:ea typeface="Lato" charset="0"/>
                <a:cs typeface="Lato" charset="0"/>
              </a:rPr>
              <a:t>52% of all new hires were Millennials last year</a:t>
            </a:r>
            <a:endParaRPr lang="en-US" altLang="en-US" sz="2500" spc="300" dirty="0">
              <a:solidFill>
                <a:schemeClr val="bg1"/>
              </a:solidFill>
              <a:effectLst/>
              <a:latin typeface="Lato" charset="0"/>
              <a:ea typeface="Lato" charset="0"/>
              <a:cs typeface="Lato" charset="0"/>
            </a:endParaRPr>
          </a:p>
        </p:txBody>
      </p:sp>
    </p:spTree>
    <p:extLst>
      <p:ext uri="{BB962C8B-B14F-4D97-AF65-F5344CB8AC3E}">
        <p14:creationId xmlns:p14="http://schemas.microsoft.com/office/powerpoint/2010/main" val="924112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dm_11.png"/>
          <p:cNvPicPr>
            <a:picLocks noChangeAspect="1"/>
          </p:cNvPicPr>
          <p:nvPr/>
        </p:nvPicPr>
        <p:blipFill>
          <a:blip r:embed="rId3">
            <a:extLst>
              <a:ext uri="{28A0092B-C50C-407E-A947-70E740481C1C}">
                <a14:useLocalDpi xmlns:a14="http://schemas.microsoft.com/office/drawing/2010/main" val="0"/>
              </a:ext>
            </a:extLst>
          </a:blip>
          <a:srcRect l="5766" r="19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 y="5017674"/>
            <a:ext cx="6613071" cy="879410"/>
          </a:xfrm>
          <a:prstGeom prst="rect">
            <a:avLst/>
          </a:prstGeom>
          <a:solidFill>
            <a:srgbClr val="19455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102387" tIns="51193" rIns="102387" bIns="51193" anchor="ctr"/>
          <a:lstStyle/>
          <a:p>
            <a:pPr>
              <a:defRPr/>
            </a:pPr>
            <a:endParaRPr lang="en-US" sz="1266"/>
          </a:p>
        </p:txBody>
      </p:sp>
      <p:sp>
        <p:nvSpPr>
          <p:cNvPr id="7" name="Text Placeholder 2"/>
          <p:cNvSpPr txBox="1">
            <a:spLocks/>
          </p:cNvSpPr>
          <p:nvPr/>
        </p:nvSpPr>
        <p:spPr>
          <a:xfrm>
            <a:off x="107576" y="5125280"/>
            <a:ext cx="7662788" cy="1477863"/>
          </a:xfrm>
          <a:prstGeom prst="rect">
            <a:avLst/>
          </a:prstGeom>
          <a:effectLst>
            <a:outerShdw blurRad="511175" dist="304800" dir="2700000" sx="157000" sy="157000" algn="tl" rotWithShape="0">
              <a:srgbClr val="000000">
                <a:alpha val="53000"/>
              </a:srgbClr>
            </a:outerShdw>
          </a:effectLst>
        </p:spPr>
        <p:txBody>
          <a:bodyPr lIns="102387" tIns="51193" rIns="102387" bIns="51193">
            <a:normAutofit/>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defTabSz="642915" eaLnBrk="1">
              <a:spcBef>
                <a:spcPts val="1406"/>
              </a:spcBef>
            </a:pPr>
            <a:r>
              <a:rPr lang="en-US" altLang="en-US" sz="3500" b="1" spc="300" dirty="0" smtClean="0">
                <a:solidFill>
                  <a:schemeClr val="bg1"/>
                </a:solidFill>
                <a:effectLst/>
                <a:latin typeface="Lato" charset="0"/>
                <a:ea typeface="Lato" charset="0"/>
                <a:cs typeface="Lato" charset="0"/>
              </a:rPr>
              <a:t>MEET THE MILLENNIALS</a:t>
            </a:r>
            <a:endParaRPr lang="en-US" altLang="en-US" sz="3500" b="1" spc="300" dirty="0">
              <a:solidFill>
                <a:schemeClr val="bg1"/>
              </a:solidFill>
              <a:effectLst/>
              <a:latin typeface="Lato" charset="0"/>
              <a:ea typeface="Lato" charset="0"/>
              <a:cs typeface="Lato" charset="0"/>
            </a:endParaRPr>
          </a:p>
        </p:txBody>
      </p:sp>
    </p:spTree>
    <p:extLst>
      <p:ext uri="{BB962C8B-B14F-4D97-AF65-F5344CB8AC3E}">
        <p14:creationId xmlns:p14="http://schemas.microsoft.com/office/powerpoint/2010/main" val="24214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97174" y="414005"/>
            <a:ext cx="8082484" cy="886271"/>
          </a:xfrm>
        </p:spPr>
        <p:txBody>
          <a:bodyPr>
            <a:normAutofit/>
          </a:bodyPr>
          <a:lstStyle/>
          <a:p>
            <a:pPr algn="ctr"/>
            <a:r>
              <a:rPr lang="en-US" altLang="en-US" sz="3000" b="1" dirty="0" smtClean="0">
                <a:solidFill>
                  <a:srgbClr val="19455E"/>
                </a:solidFill>
              </a:rPr>
              <a:t>ON OPTIMISM</a:t>
            </a:r>
            <a:r>
              <a:rPr lang="mr-IN" altLang="en-US" sz="3000" b="1" dirty="0" smtClean="0">
                <a:solidFill>
                  <a:srgbClr val="19455E"/>
                </a:solidFill>
              </a:rPr>
              <a:t>…</a:t>
            </a:r>
            <a:endParaRPr lang="en-US" altLang="en-US" sz="3000" b="1" dirty="0">
              <a:solidFill>
                <a:srgbClr val="19455E"/>
              </a:solidFill>
            </a:endParaRPr>
          </a:p>
        </p:txBody>
      </p:sp>
      <p:cxnSp>
        <p:nvCxnSpPr>
          <p:cNvPr id="27650" name="Straight Connector 37"/>
          <p:cNvCxnSpPr>
            <a:cxnSpLocks noChangeShapeType="1"/>
          </p:cNvCxnSpPr>
          <p:nvPr/>
        </p:nvCxnSpPr>
        <p:spPr bwMode="auto">
          <a:xfrm>
            <a:off x="597174" y="3079692"/>
            <a:ext cx="7989838" cy="0"/>
          </a:xfrm>
          <a:prstGeom prst="line">
            <a:avLst/>
          </a:prstGeom>
          <a:noFill/>
          <a:ln w="12700">
            <a:solidFill>
              <a:srgbClr val="95CE21"/>
            </a:solidFill>
            <a:round/>
            <a:headEnd/>
            <a:tailEnd/>
          </a:ln>
          <a:extLst>
            <a:ext uri="{909E8E84-426E-40DD-AFC4-6F175D3DCCD1}">
              <a14:hiddenFill xmlns:a14="http://schemas.microsoft.com/office/drawing/2010/main">
                <a:noFill/>
              </a14:hiddenFill>
            </a:ext>
          </a:extLst>
        </p:spPr>
      </p:cxnSp>
      <p:sp>
        <p:nvSpPr>
          <p:cNvPr id="5" name="Text Placeholder 2"/>
          <p:cNvSpPr>
            <a:spLocks noGrp="1"/>
          </p:cNvSpPr>
          <p:nvPr>
            <p:ph type="body" idx="4294967295"/>
          </p:nvPr>
        </p:nvSpPr>
        <p:spPr>
          <a:xfrm>
            <a:off x="919376" y="1642638"/>
            <a:ext cx="7317938" cy="5214236"/>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102387" tIns="51193" rIns="102387" bIns="51193" rtlCol="0">
            <a:normAutofit/>
          </a:bodyPr>
          <a:lstStyle/>
          <a:p>
            <a:pPr marL="0" indent="0" algn="ctr">
              <a:buNone/>
              <a:defRPr/>
            </a:pPr>
            <a:r>
              <a:rPr lang="en-US" sz="2500" b="1" dirty="0">
                <a:solidFill>
                  <a:srgbClr val="95CE21"/>
                </a:solidFill>
              </a:rPr>
              <a:t>“How confident are you that if you work hard, you will be able to build a comfortable life?”</a:t>
            </a:r>
          </a:p>
          <a:p>
            <a:pPr>
              <a:defRPr/>
            </a:pPr>
            <a:endParaRPr lang="en-US" sz="2672" dirty="0"/>
          </a:p>
          <a:p>
            <a:pPr marL="0" indent="0">
              <a:buNone/>
              <a:defRPr/>
            </a:pPr>
            <a:endParaRPr lang="en-US" sz="2672" dirty="0" smtClean="0"/>
          </a:p>
          <a:p>
            <a:pPr marL="1828800" lvl="4" indent="0">
              <a:buNone/>
              <a:defRPr/>
            </a:pPr>
            <a:r>
              <a:rPr lang="en-US" sz="2500" dirty="0" smtClean="0"/>
              <a:t>Confident</a:t>
            </a:r>
            <a:r>
              <a:rPr lang="en-US" sz="2500" dirty="0"/>
              <a:t>!		80%</a:t>
            </a:r>
          </a:p>
          <a:p>
            <a:pPr marL="1828800" lvl="4" indent="0">
              <a:buNone/>
              <a:defRPr/>
            </a:pPr>
            <a:r>
              <a:rPr lang="en-US" sz="2500" dirty="0"/>
              <a:t>Doubtful…		12%</a:t>
            </a:r>
          </a:p>
          <a:p>
            <a:pPr marL="1828800" lvl="4" indent="0">
              <a:buNone/>
              <a:defRPr/>
            </a:pPr>
            <a:r>
              <a:rPr lang="en-US" sz="2500" dirty="0"/>
              <a:t>Not sure			</a:t>
            </a:r>
            <a:r>
              <a:rPr lang="en-US" sz="2500" dirty="0" smtClean="0"/>
              <a:t>  8%</a:t>
            </a:r>
            <a:endParaRPr lang="en-US" sz="2500" dirty="0"/>
          </a:p>
          <a:p>
            <a:pPr>
              <a:defRPr/>
            </a:pPr>
            <a:endParaRPr lang="en-US" sz="2672" dirty="0"/>
          </a:p>
        </p:txBody>
      </p:sp>
      <p:sp>
        <p:nvSpPr>
          <p:cNvPr id="2" name="Rectangle 1"/>
          <p:cNvSpPr/>
          <p:nvPr/>
        </p:nvSpPr>
        <p:spPr>
          <a:xfrm>
            <a:off x="2360751" y="294374"/>
            <a:ext cx="4410634" cy="845244"/>
          </a:xfrm>
          <a:prstGeom prst="rect">
            <a:avLst/>
          </a:prstGeom>
          <a:noFill/>
          <a:ln w="28575">
            <a:solidFill>
              <a:srgbClr val="1945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8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9451" y="396256"/>
            <a:ext cx="8082484" cy="886271"/>
          </a:xfrm>
        </p:spPr>
        <p:txBody>
          <a:bodyPr>
            <a:normAutofit/>
          </a:bodyPr>
          <a:lstStyle/>
          <a:p>
            <a:pPr algn="ctr"/>
            <a:r>
              <a:rPr lang="en-US" altLang="en-US" sz="3000" b="1" dirty="0" smtClean="0">
                <a:solidFill>
                  <a:srgbClr val="19455E"/>
                </a:solidFill>
              </a:rPr>
              <a:t>RIDIN’ THE GRAVY TRAIN?</a:t>
            </a:r>
            <a:endParaRPr lang="en-US" altLang="en-US" sz="3000" b="1" dirty="0">
              <a:solidFill>
                <a:srgbClr val="19455E"/>
              </a:solidFill>
            </a:endParaRPr>
          </a:p>
        </p:txBody>
      </p:sp>
      <p:cxnSp>
        <p:nvCxnSpPr>
          <p:cNvPr id="29698" name="Straight Connector 37"/>
          <p:cNvCxnSpPr>
            <a:cxnSpLocks noChangeShapeType="1"/>
          </p:cNvCxnSpPr>
          <p:nvPr/>
        </p:nvCxnSpPr>
        <p:spPr bwMode="auto">
          <a:xfrm>
            <a:off x="597174" y="2906613"/>
            <a:ext cx="7989838" cy="0"/>
          </a:xfrm>
          <a:prstGeom prst="line">
            <a:avLst/>
          </a:prstGeom>
          <a:noFill/>
          <a:ln w="12700">
            <a:solidFill>
              <a:srgbClr val="95CE21"/>
            </a:solidFill>
            <a:round/>
            <a:headEnd/>
            <a:tailEnd/>
          </a:ln>
          <a:extLst>
            <a:ext uri="{909E8E84-426E-40DD-AFC4-6F175D3DCCD1}">
              <a14:hiddenFill xmlns:a14="http://schemas.microsoft.com/office/drawing/2010/main">
                <a:noFill/>
              </a14:hiddenFill>
            </a:ext>
          </a:extLst>
        </p:spPr>
      </p:cxnSp>
      <p:sp>
        <p:nvSpPr>
          <p:cNvPr id="5" name="Text Placeholder 2"/>
          <p:cNvSpPr>
            <a:spLocks noGrp="1"/>
          </p:cNvSpPr>
          <p:nvPr>
            <p:ph type="body" idx="4294967295"/>
          </p:nvPr>
        </p:nvSpPr>
        <p:spPr>
          <a:xfrm>
            <a:off x="1358102" y="1643063"/>
            <a:ext cx="6441192" cy="5213822"/>
          </a:xfrm>
        </p:spPr>
        <p:txBody>
          <a:bodyPr vert="horz" lIns="102387" tIns="51193" rIns="102387" bIns="51193" rtlCol="0">
            <a:normAutofit/>
          </a:bodyPr>
          <a:lstStyle/>
          <a:p>
            <a:pPr marL="0" indent="0" algn="ctr">
              <a:buNone/>
            </a:pPr>
            <a:r>
              <a:rPr lang="en-US" altLang="en-US" sz="2500" b="1" dirty="0">
                <a:solidFill>
                  <a:srgbClr val="95CE21"/>
                </a:solidFill>
              </a:rPr>
              <a:t>“How much financial support do you receive from parents or family members?”</a:t>
            </a:r>
          </a:p>
          <a:p>
            <a:pPr marL="0" indent="0" algn="ctr">
              <a:buNone/>
            </a:pPr>
            <a:endParaRPr lang="en-US" altLang="en-US" sz="2500" dirty="0"/>
          </a:p>
          <a:p>
            <a:pPr marL="0" indent="0" algn="ctr">
              <a:buNone/>
            </a:pPr>
            <a:endParaRPr lang="en-US" altLang="en-US" sz="2500" dirty="0"/>
          </a:p>
          <a:p>
            <a:pPr marL="0" indent="0">
              <a:lnSpc>
                <a:spcPct val="90000"/>
              </a:lnSpc>
              <a:buNone/>
            </a:pPr>
            <a:r>
              <a:rPr lang="en-US" altLang="en-US" sz="2500" dirty="0"/>
              <a:t>			</a:t>
            </a:r>
            <a:r>
              <a:rPr lang="en-US" altLang="en-US" sz="2500" dirty="0" smtClean="0"/>
              <a:t>None</a:t>
            </a:r>
            <a:r>
              <a:rPr lang="en-US" altLang="en-US" sz="2500" dirty="0"/>
              <a:t>!						55%</a:t>
            </a:r>
          </a:p>
          <a:p>
            <a:pPr marL="0" indent="0">
              <a:lnSpc>
                <a:spcPct val="90000"/>
              </a:lnSpc>
              <a:buNone/>
            </a:pPr>
            <a:r>
              <a:rPr lang="en-US" altLang="en-US" sz="2500" dirty="0"/>
              <a:t>			</a:t>
            </a:r>
            <a:r>
              <a:rPr lang="en-US" altLang="en-US" sz="2500" dirty="0" smtClean="0"/>
              <a:t>Some </a:t>
            </a:r>
            <a:r>
              <a:rPr lang="en-US" altLang="en-US" sz="2500" dirty="0"/>
              <a:t>help		</a:t>
            </a:r>
            <a:r>
              <a:rPr lang="en-US" altLang="en-US" sz="2500" dirty="0" smtClean="0"/>
              <a:t>		</a:t>
            </a:r>
            <a:r>
              <a:rPr lang="en-US" altLang="en-US" sz="2500" dirty="0" smtClean="0"/>
              <a:t>      28</a:t>
            </a:r>
            <a:r>
              <a:rPr lang="en-US" altLang="en-US" sz="2500" dirty="0"/>
              <a:t>%</a:t>
            </a:r>
          </a:p>
          <a:p>
            <a:pPr marL="0" indent="0">
              <a:lnSpc>
                <a:spcPct val="90000"/>
              </a:lnSpc>
              <a:buNone/>
            </a:pPr>
            <a:r>
              <a:rPr lang="en-US" altLang="en-US" sz="2500" dirty="0"/>
              <a:t>			</a:t>
            </a:r>
            <a:r>
              <a:rPr lang="en-US" altLang="en-US" sz="2500" dirty="0" smtClean="0"/>
              <a:t>Major </a:t>
            </a:r>
            <a:r>
              <a:rPr lang="en-US" altLang="en-US" sz="2500" dirty="0"/>
              <a:t>support	</a:t>
            </a:r>
            <a:r>
              <a:rPr lang="en-US" altLang="en-US" sz="2500" dirty="0" smtClean="0"/>
              <a:t>	     </a:t>
            </a:r>
            <a:r>
              <a:rPr lang="en-US" altLang="en-US" sz="2500" dirty="0" smtClean="0"/>
              <a:t>      10</a:t>
            </a:r>
            <a:r>
              <a:rPr lang="en-US" altLang="en-US" sz="2500" dirty="0" smtClean="0"/>
              <a:t>%</a:t>
            </a:r>
            <a:endParaRPr lang="en-US" altLang="en-US" sz="2500" dirty="0"/>
          </a:p>
          <a:p>
            <a:pPr marL="0" indent="0">
              <a:lnSpc>
                <a:spcPct val="90000"/>
              </a:lnSpc>
              <a:buNone/>
            </a:pPr>
            <a:r>
              <a:rPr lang="en-US" altLang="en-US" sz="2500" dirty="0"/>
              <a:t>			</a:t>
            </a:r>
            <a:r>
              <a:rPr lang="en-US" altLang="en-US" sz="2500" dirty="0" smtClean="0"/>
              <a:t>Not </a:t>
            </a:r>
            <a:r>
              <a:rPr lang="en-US" altLang="en-US" sz="2500" dirty="0"/>
              <a:t>sure					7%</a:t>
            </a:r>
          </a:p>
          <a:p>
            <a:pPr marL="0" indent="0">
              <a:buNone/>
            </a:pPr>
            <a:endParaRPr lang="en-US" altLang="en-US" sz="2500" dirty="0"/>
          </a:p>
        </p:txBody>
      </p:sp>
      <p:sp>
        <p:nvSpPr>
          <p:cNvPr id="6" name="Rectangle 5"/>
          <p:cNvSpPr/>
          <p:nvPr/>
        </p:nvSpPr>
        <p:spPr>
          <a:xfrm>
            <a:off x="1717044" y="294374"/>
            <a:ext cx="5698048" cy="845244"/>
          </a:xfrm>
          <a:prstGeom prst="rect">
            <a:avLst/>
          </a:prstGeom>
          <a:noFill/>
          <a:ln w="28575">
            <a:solidFill>
              <a:srgbClr val="1945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29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Today’s Agenda</a:t>
            </a:r>
          </a:p>
        </p:txBody>
      </p:sp>
      <p:sp>
        <p:nvSpPr>
          <p:cNvPr id="3" name="Content Placeholder 2"/>
          <p:cNvSpPr>
            <a:spLocks noGrp="1"/>
          </p:cNvSpPr>
          <p:nvPr>
            <p:ph idx="1"/>
          </p:nvPr>
        </p:nvSpPr>
        <p:spPr/>
        <p:txBody>
          <a:bodyPr>
            <a:normAutofit/>
          </a:bodyPr>
          <a:lstStyle/>
          <a:p>
            <a:r>
              <a:rPr lang="en-US" sz="3000" dirty="0" smtClean="0"/>
              <a:t>The </a:t>
            </a:r>
            <a:r>
              <a:rPr lang="en-US" sz="3000" dirty="0"/>
              <a:t>Talent Ecosystem</a:t>
            </a:r>
          </a:p>
          <a:p>
            <a:r>
              <a:rPr lang="en-US" sz="3000" dirty="0" smtClean="0"/>
              <a:t>The Super Elements</a:t>
            </a:r>
          </a:p>
          <a:p>
            <a:r>
              <a:rPr lang="en-US" sz="3000" dirty="0"/>
              <a:t>Hiring </a:t>
            </a:r>
            <a:r>
              <a:rPr lang="en-US" sz="3000" dirty="0" smtClean="0"/>
              <a:t>Process</a:t>
            </a:r>
            <a:endParaRPr lang="en-US" sz="3000" dirty="0"/>
          </a:p>
          <a:p>
            <a:r>
              <a:rPr lang="en-US" sz="3000" dirty="0" smtClean="0"/>
              <a:t>Millennials – your new workforce</a:t>
            </a:r>
          </a:p>
          <a:p>
            <a:r>
              <a:rPr lang="en-US" sz="3000" dirty="0" smtClean="0"/>
              <a:t>Career Branding</a:t>
            </a:r>
          </a:p>
          <a:p>
            <a:r>
              <a:rPr lang="en-US" sz="3000" dirty="0" smtClean="0"/>
              <a:t>Onboarding</a:t>
            </a:r>
          </a:p>
          <a:p>
            <a:pPr marL="0" indent="0">
              <a:buNone/>
            </a:pPr>
            <a:endParaRPr lang="en-US" sz="3000" dirty="0"/>
          </a:p>
          <a:p>
            <a:endParaRPr lang="en-US" sz="3000" dirty="0"/>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3</a:t>
            </a:fld>
            <a:endParaRPr lang="en-US" dirty="0"/>
          </a:p>
        </p:txBody>
      </p:sp>
    </p:spTree>
    <p:extLst>
      <p:ext uri="{BB962C8B-B14F-4D97-AF65-F5344CB8AC3E}">
        <p14:creationId xmlns:p14="http://schemas.microsoft.com/office/powerpoint/2010/main" val="78612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parents_basement.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3560712"/>
            <a:ext cx="4564316" cy="2916927"/>
          </a:xfrm>
          <a:prstGeom prst="rect">
            <a:avLst/>
          </a:prstGeom>
          <a:solidFill>
            <a:srgbClr val="19455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102387" tIns="51193" rIns="102387" bIns="51193" anchor="ctr"/>
          <a:lstStyle/>
          <a:p>
            <a:pPr>
              <a:defRPr/>
            </a:pPr>
            <a:endParaRPr lang="en-US" sz="1266"/>
          </a:p>
        </p:txBody>
      </p:sp>
      <p:sp>
        <p:nvSpPr>
          <p:cNvPr id="10" name="Rectangle 9"/>
          <p:cNvSpPr/>
          <p:nvPr/>
        </p:nvSpPr>
        <p:spPr>
          <a:xfrm>
            <a:off x="0" y="468726"/>
            <a:ext cx="6508376" cy="875980"/>
          </a:xfrm>
          <a:prstGeom prst="rect">
            <a:avLst/>
          </a:prstGeom>
          <a:solidFill>
            <a:srgbClr val="19455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102387" tIns="51193" rIns="102387" bIns="51193" anchor="ctr"/>
          <a:lstStyle/>
          <a:p>
            <a:pPr>
              <a:defRPr/>
            </a:pPr>
            <a:endParaRPr lang="en-US" sz="1266"/>
          </a:p>
        </p:txBody>
      </p:sp>
      <p:sp>
        <p:nvSpPr>
          <p:cNvPr id="9" name="Text Placeholder 2"/>
          <p:cNvSpPr txBox="1">
            <a:spLocks/>
          </p:cNvSpPr>
          <p:nvPr/>
        </p:nvSpPr>
        <p:spPr>
          <a:xfrm>
            <a:off x="131713" y="3775026"/>
            <a:ext cx="4708178" cy="3297287"/>
          </a:xfrm>
          <a:prstGeom prst="rect">
            <a:avLst/>
          </a:prstGeom>
        </p:spPr>
        <p:txBody>
          <a:bodyPr lIns="102387" tIns="51193" rIns="102387" bIns="51193"/>
          <a:lstStyle>
            <a:lvl1pPr marL="342900" indent="-342900" algn="l" defTabSz="914400" rtl="0" eaLnBrk="1" latinLnBrk="0" hangingPunct="1">
              <a:spcBef>
                <a:spcPts val="2000"/>
              </a:spcBef>
              <a:buFont typeface="Wingdings" charset="2"/>
              <a:buChar char="v"/>
              <a:defRPr sz="2200" kern="1200">
                <a:solidFill>
                  <a:schemeClr val="tx1"/>
                </a:solidFill>
                <a:effectLst>
                  <a:outerShdw blurRad="50800" dist="50800" dir="5400000" sx="101000" sy="101000" algn="t" rotWithShape="0">
                    <a:prstClr val="black">
                      <a:alpha val="40000"/>
                    </a:prstClr>
                  </a:outerShdw>
                </a:effectLst>
                <a:latin typeface="Arial"/>
                <a:ea typeface="+mn-ea"/>
                <a:cs typeface="Arial"/>
              </a:defRPr>
            </a:lvl1pPr>
            <a:lvl2pPr marL="685800" indent="-336550" algn="l" defTabSz="914400" rtl="0" eaLnBrk="1" latinLnBrk="0" hangingPunct="1">
              <a:spcBef>
                <a:spcPts val="600"/>
              </a:spcBef>
              <a:buFont typeface="Wingdings" charset="2"/>
              <a:buChar char="v"/>
              <a:defRPr sz="2000" kern="1200">
                <a:solidFill>
                  <a:schemeClr val="tx1"/>
                </a:solidFill>
                <a:effectLst>
                  <a:outerShdw blurRad="50800" dist="50800" dir="5400000" sx="101000" sy="101000" algn="t" rotWithShape="0">
                    <a:prstClr val="black">
                      <a:alpha val="40000"/>
                    </a:prstClr>
                  </a:outerShdw>
                </a:effectLst>
                <a:latin typeface="Arial"/>
                <a:ea typeface="+mn-ea"/>
                <a:cs typeface="Arial"/>
              </a:defRPr>
            </a:lvl2pPr>
            <a:lvl3pPr marL="1035050" indent="-349250" algn="l" defTabSz="914400" rtl="0" eaLnBrk="1" latinLnBrk="0" hangingPunct="1">
              <a:spcBef>
                <a:spcPts val="600"/>
              </a:spcBef>
              <a:buFont typeface="Wingdings" charset="2"/>
              <a:buChar char="v"/>
              <a:defRPr sz="1800" kern="1200">
                <a:solidFill>
                  <a:schemeClr val="tx1"/>
                </a:solidFill>
                <a:effectLst>
                  <a:outerShdw blurRad="50800" dist="50800" dir="5400000" sx="101000" sy="101000" algn="t" rotWithShape="0">
                    <a:prstClr val="black">
                      <a:alpha val="40000"/>
                    </a:prstClr>
                  </a:outerShdw>
                </a:effectLst>
                <a:latin typeface="Arial"/>
                <a:ea typeface="+mn-ea"/>
                <a:cs typeface="Arial"/>
              </a:defRPr>
            </a:lvl3pPr>
            <a:lvl4pPr marL="1371600" indent="-336550" algn="l" defTabSz="914400" rtl="0" eaLnBrk="1" latinLnBrk="0" hangingPunct="1">
              <a:spcBef>
                <a:spcPts val="600"/>
              </a:spcBef>
              <a:buFont typeface="Wingdings" charset="2"/>
              <a:buChar char="v"/>
              <a:defRPr sz="1800" kern="1200">
                <a:solidFill>
                  <a:schemeClr val="tx1"/>
                </a:solidFill>
                <a:effectLst>
                  <a:outerShdw blurRad="50800" dist="50800" dir="5400000" sx="101000" sy="101000" algn="t" rotWithShape="0">
                    <a:prstClr val="black">
                      <a:alpha val="40000"/>
                    </a:prstClr>
                  </a:outerShdw>
                </a:effectLst>
                <a:latin typeface="Arial"/>
                <a:ea typeface="+mn-ea"/>
                <a:cs typeface="Arial"/>
              </a:defRPr>
            </a:lvl4pPr>
            <a:lvl5pPr marL="1720850" indent="-349250" algn="l" defTabSz="914400" rtl="0" eaLnBrk="1" latinLnBrk="0" hangingPunct="1">
              <a:spcBef>
                <a:spcPts val="600"/>
              </a:spcBef>
              <a:buFont typeface="Wingdings" charset="2"/>
              <a:buChar char="v"/>
              <a:defRPr sz="1800" kern="1200">
                <a:solidFill>
                  <a:schemeClr val="tx1"/>
                </a:solidFill>
                <a:effectLst>
                  <a:outerShdw blurRad="50800" dist="50800" dir="5400000" sx="101000" sy="101000" algn="t" rotWithShape="0">
                    <a:prstClr val="black">
                      <a:alpha val="40000"/>
                    </a:prstClr>
                  </a:outerShdw>
                </a:effectLst>
                <a:latin typeface="Arial"/>
                <a:ea typeface="+mn-ea"/>
                <a:cs typeface="Arial"/>
              </a:defRPr>
            </a:lvl5pPr>
            <a:lvl6pPr marL="2055813"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4"/>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lnSpc>
                <a:spcPct val="70000"/>
              </a:lnSpc>
              <a:buNone/>
              <a:defRPr/>
            </a:pPr>
            <a:r>
              <a:rPr lang="en-US" sz="2500" dirty="0">
                <a:solidFill>
                  <a:srgbClr val="FFFFFF"/>
                </a:solidFill>
                <a:effectLst/>
                <a:latin typeface="Lato" charset="0"/>
                <a:ea typeface="Lato" charset="0"/>
                <a:cs typeface="Lato" charset="0"/>
              </a:rPr>
              <a:t>According to the US census, </a:t>
            </a:r>
          </a:p>
          <a:p>
            <a:pPr marL="0" indent="0">
              <a:lnSpc>
                <a:spcPct val="70000"/>
              </a:lnSpc>
              <a:buNone/>
              <a:defRPr/>
            </a:pPr>
            <a:r>
              <a:rPr lang="en-US" sz="2500" dirty="0">
                <a:solidFill>
                  <a:srgbClr val="FFFFFF"/>
                </a:solidFill>
                <a:effectLst/>
                <a:latin typeface="Lato" charset="0"/>
                <a:ea typeface="Lato" charset="0"/>
                <a:cs typeface="Lato" charset="0"/>
              </a:rPr>
              <a:t>15% of US residents aged 25 </a:t>
            </a:r>
          </a:p>
          <a:p>
            <a:pPr marL="0" indent="0">
              <a:lnSpc>
                <a:spcPct val="70000"/>
              </a:lnSpc>
              <a:buNone/>
              <a:defRPr/>
            </a:pPr>
            <a:r>
              <a:rPr lang="en-US" sz="2500" dirty="0">
                <a:solidFill>
                  <a:srgbClr val="FFFFFF"/>
                </a:solidFill>
                <a:effectLst/>
                <a:latin typeface="Lato" charset="0"/>
                <a:ea typeface="Lato" charset="0"/>
                <a:cs typeface="Lato" charset="0"/>
              </a:rPr>
              <a:t>to 34 were living with their </a:t>
            </a:r>
          </a:p>
          <a:p>
            <a:pPr marL="0" indent="0">
              <a:lnSpc>
                <a:spcPct val="70000"/>
              </a:lnSpc>
              <a:buNone/>
              <a:defRPr/>
            </a:pPr>
            <a:r>
              <a:rPr lang="en-US" sz="2500" dirty="0">
                <a:solidFill>
                  <a:srgbClr val="FFFFFF"/>
                </a:solidFill>
                <a:effectLst/>
                <a:latin typeface="Lato" charset="0"/>
                <a:ea typeface="Lato" charset="0"/>
                <a:cs typeface="Lato" charset="0"/>
              </a:rPr>
              <a:t>parents.</a:t>
            </a:r>
          </a:p>
          <a:p>
            <a:pPr marL="0" indent="0">
              <a:lnSpc>
                <a:spcPct val="70000"/>
              </a:lnSpc>
              <a:buNone/>
              <a:defRPr/>
            </a:pPr>
            <a:r>
              <a:rPr lang="en-US" sz="2500" i="1" dirty="0" smtClean="0">
                <a:solidFill>
                  <a:srgbClr val="95CE21"/>
                </a:solidFill>
                <a:effectLst/>
                <a:latin typeface="Lato" charset="0"/>
                <a:ea typeface="Lato" charset="0"/>
                <a:cs typeface="Lato" charset="0"/>
              </a:rPr>
              <a:t>up </a:t>
            </a:r>
            <a:r>
              <a:rPr lang="en-US" sz="2500" i="1" dirty="0">
                <a:solidFill>
                  <a:srgbClr val="95CE21"/>
                </a:solidFill>
                <a:effectLst/>
                <a:latin typeface="Lato" charset="0"/>
                <a:ea typeface="Lato" charset="0"/>
                <a:cs typeface="Lato" charset="0"/>
              </a:rPr>
              <a:t>10% from 30 years earlier</a:t>
            </a:r>
            <a:endParaRPr lang="en-US" sz="2500" dirty="0">
              <a:solidFill>
                <a:srgbClr val="95CE21"/>
              </a:solidFill>
              <a:effectLst/>
              <a:latin typeface="Lato" charset="0"/>
              <a:ea typeface="Lato" charset="0"/>
              <a:cs typeface="Lato" charset="0"/>
            </a:endParaRPr>
          </a:p>
        </p:txBody>
      </p:sp>
      <p:sp>
        <p:nvSpPr>
          <p:cNvPr id="4" name="Text Placeholder 2"/>
          <p:cNvSpPr txBox="1">
            <a:spLocks/>
          </p:cNvSpPr>
          <p:nvPr/>
        </p:nvSpPr>
        <p:spPr>
          <a:xfrm>
            <a:off x="0" y="535781"/>
            <a:ext cx="7630245" cy="970290"/>
          </a:xfrm>
          <a:prstGeom prst="rect">
            <a:avLst/>
          </a:prstGeom>
          <a:effectLst>
            <a:outerShdw blurRad="511175" dist="304800" dir="2700000" sx="157000" sy="157000" algn="tl" rotWithShape="0">
              <a:srgbClr val="000000">
                <a:alpha val="53000"/>
              </a:srgbClr>
            </a:outerShdw>
          </a:effectLst>
        </p:spPr>
        <p:txBody>
          <a:bodyPr lIns="102387" tIns="51193" rIns="102387" bIns="51193">
            <a:normAutofit/>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defTabSz="642915" eaLnBrk="1">
              <a:lnSpc>
                <a:spcPct val="120000"/>
              </a:lnSpc>
              <a:spcBef>
                <a:spcPts val="1406"/>
              </a:spcBef>
            </a:pPr>
            <a:r>
              <a:rPr lang="en-US" altLang="en-US" sz="3500" dirty="0">
                <a:solidFill>
                  <a:schemeClr val="bg1"/>
                </a:solidFill>
                <a:latin typeface="Lato" charset="0"/>
                <a:ea typeface="Lato" charset="0"/>
                <a:cs typeface="Lato" charset="0"/>
              </a:rPr>
              <a:t>But it’s a </a:t>
            </a:r>
            <a:r>
              <a:rPr lang="en-US" altLang="en-US" sz="3500" i="1" dirty="0">
                <a:solidFill>
                  <a:schemeClr val="bg1"/>
                </a:solidFill>
                <a:latin typeface="Lato" charset="0"/>
                <a:ea typeface="Lato" charset="0"/>
                <a:cs typeface="Lato" charset="0"/>
              </a:rPr>
              <a:t>really</a:t>
            </a:r>
            <a:r>
              <a:rPr lang="en-US" altLang="en-US" sz="3500" dirty="0">
                <a:solidFill>
                  <a:schemeClr val="bg1"/>
                </a:solidFill>
                <a:latin typeface="Lato" charset="0"/>
                <a:ea typeface="Lato" charset="0"/>
                <a:cs typeface="Lato" charset="0"/>
              </a:rPr>
              <a:t> nice basement…</a:t>
            </a:r>
          </a:p>
        </p:txBody>
      </p:sp>
    </p:spTree>
    <p:extLst>
      <p:ext uri="{BB962C8B-B14F-4D97-AF65-F5344CB8AC3E}">
        <p14:creationId xmlns:p14="http://schemas.microsoft.com/office/powerpoint/2010/main" val="8442495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4294967295"/>
          </p:nvPr>
        </p:nvSpPr>
        <p:spPr>
          <a:xfrm>
            <a:off x="285186" y="1642638"/>
            <a:ext cx="8586320" cy="5214236"/>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102387" tIns="51193" rIns="102387" bIns="51193" rtlCol="0">
            <a:normAutofit/>
          </a:bodyPr>
          <a:lstStyle/>
          <a:p>
            <a:pPr marL="0" indent="0" algn="ctr">
              <a:buNone/>
              <a:defRPr/>
            </a:pPr>
            <a:r>
              <a:rPr lang="en-US" sz="2500" b="1" dirty="0">
                <a:solidFill>
                  <a:srgbClr val="95CE21"/>
                </a:solidFill>
              </a:rPr>
              <a:t>“How would you describe your current debt situation?”</a:t>
            </a:r>
          </a:p>
          <a:p>
            <a:pPr marL="0" indent="0" algn="ctr">
              <a:buNone/>
              <a:defRPr/>
            </a:pPr>
            <a:endParaRPr lang="en-US" sz="2500" b="1" dirty="0" smtClean="0"/>
          </a:p>
          <a:p>
            <a:pPr marL="3657600" lvl="8" indent="0">
              <a:buNone/>
              <a:defRPr/>
            </a:pPr>
            <a:endParaRPr lang="en-US" sz="2500" dirty="0" smtClean="0"/>
          </a:p>
          <a:p>
            <a:pPr marL="1371600" lvl="3" indent="0">
              <a:buNone/>
              <a:defRPr/>
            </a:pPr>
            <a:r>
              <a:rPr lang="en-US" sz="2500" dirty="0" smtClean="0"/>
              <a:t>		      No </a:t>
            </a:r>
            <a:r>
              <a:rPr lang="en-US" sz="2500" dirty="0"/>
              <a:t>debt	 	</a:t>
            </a:r>
            <a:r>
              <a:rPr lang="en-US" sz="2500" dirty="0" smtClean="0"/>
              <a:t>   </a:t>
            </a:r>
            <a:r>
              <a:rPr lang="en-US" sz="2500" dirty="0" smtClean="0"/>
              <a:t>32%</a:t>
            </a:r>
            <a:endParaRPr lang="en-US" sz="2500" dirty="0"/>
          </a:p>
          <a:p>
            <a:pPr marL="1371600" lvl="3" indent="0">
              <a:buNone/>
              <a:defRPr/>
            </a:pPr>
            <a:r>
              <a:rPr lang="en-US" sz="2500" dirty="0"/>
              <a:t>		</a:t>
            </a:r>
            <a:r>
              <a:rPr lang="en-US" sz="2500" dirty="0" smtClean="0"/>
              <a:t>      Struggling</a:t>
            </a:r>
            <a:r>
              <a:rPr lang="en-US" sz="2500" dirty="0"/>
              <a:t>	  </a:t>
            </a:r>
            <a:r>
              <a:rPr lang="en-US" sz="2500" dirty="0" smtClean="0"/>
              <a:t>      27</a:t>
            </a:r>
            <a:r>
              <a:rPr lang="en-US" sz="2500" dirty="0" smtClean="0"/>
              <a:t>%</a:t>
            </a:r>
            <a:endParaRPr lang="en-US" sz="2500" dirty="0"/>
          </a:p>
          <a:p>
            <a:pPr marL="1371600" lvl="3" indent="0">
              <a:buNone/>
              <a:defRPr/>
            </a:pPr>
            <a:r>
              <a:rPr lang="en-US" sz="2500" dirty="0"/>
              <a:t>		</a:t>
            </a:r>
            <a:r>
              <a:rPr lang="en-US" sz="2500" dirty="0" smtClean="0"/>
              <a:t>      Managing</a:t>
            </a:r>
            <a:r>
              <a:rPr lang="en-US" sz="2500" dirty="0"/>
              <a:t>	  </a:t>
            </a:r>
            <a:r>
              <a:rPr lang="en-US" sz="2500" dirty="0" smtClean="0"/>
              <a:t>      41</a:t>
            </a:r>
            <a:r>
              <a:rPr lang="en-US" sz="2500" dirty="0"/>
              <a:t>%</a:t>
            </a:r>
          </a:p>
          <a:p>
            <a:pPr>
              <a:defRPr/>
            </a:pPr>
            <a:endParaRPr lang="en-US" sz="2500" dirty="0"/>
          </a:p>
        </p:txBody>
      </p:sp>
      <p:sp>
        <p:nvSpPr>
          <p:cNvPr id="3" name="Text Placeholder 2"/>
          <p:cNvSpPr>
            <a:spLocks noGrp="1"/>
          </p:cNvSpPr>
          <p:nvPr>
            <p:ph type="body" sz="quarter" idx="11"/>
          </p:nvPr>
        </p:nvSpPr>
        <p:spPr>
          <a:xfrm>
            <a:off x="609451" y="396256"/>
            <a:ext cx="8082484" cy="886271"/>
          </a:xfrm>
        </p:spPr>
        <p:txBody>
          <a:bodyPr>
            <a:normAutofit/>
          </a:bodyPr>
          <a:lstStyle/>
          <a:p>
            <a:pPr algn="ctr">
              <a:defRPr/>
            </a:pPr>
            <a:r>
              <a:rPr lang="en-US" sz="3000" b="1" dirty="0" smtClean="0">
                <a:solidFill>
                  <a:srgbClr val="19455E"/>
                </a:solidFill>
              </a:rPr>
              <a:t>WHAT ABOUT DEBT?</a:t>
            </a:r>
            <a:endParaRPr lang="en-US" sz="3000" b="1" dirty="0">
              <a:solidFill>
                <a:srgbClr val="19455E"/>
              </a:solidFill>
            </a:endParaRPr>
          </a:p>
        </p:txBody>
      </p:sp>
      <p:cxnSp>
        <p:nvCxnSpPr>
          <p:cNvPr id="33795" name="Straight Connector 37"/>
          <p:cNvCxnSpPr>
            <a:cxnSpLocks noChangeShapeType="1"/>
          </p:cNvCxnSpPr>
          <p:nvPr/>
        </p:nvCxnSpPr>
        <p:spPr bwMode="auto">
          <a:xfrm>
            <a:off x="597174" y="2641799"/>
            <a:ext cx="7989838" cy="0"/>
          </a:xfrm>
          <a:prstGeom prst="line">
            <a:avLst/>
          </a:prstGeom>
          <a:noFill/>
          <a:ln w="12700">
            <a:solidFill>
              <a:srgbClr val="95CE21"/>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2308714" y="294374"/>
            <a:ext cx="4514708" cy="845244"/>
          </a:xfrm>
          <a:prstGeom prst="rect">
            <a:avLst/>
          </a:prstGeom>
          <a:noFill/>
          <a:ln w="28575">
            <a:solidFill>
              <a:srgbClr val="1945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82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609451" y="1928760"/>
            <a:ext cx="7627069" cy="2935233"/>
          </a:xfrm>
          <a:prstGeom prst="rect">
            <a:avLst/>
          </a:prstGeom>
        </p:spPr>
        <p:txBody>
          <a:bodyPr lIns="102387" tIns="51193" rIns="102387" bIns="51193">
            <a:normAutofit/>
          </a:bodyPr>
          <a:lstStyle>
            <a:lvl1pPr marL="342900" indent="-342900" algn="l" defTabSz="914400" rtl="0" eaLnBrk="1" latinLnBrk="0" hangingPunct="1">
              <a:spcBef>
                <a:spcPts val="2000"/>
              </a:spcBef>
              <a:buFont typeface="Wingdings" charset="2"/>
              <a:buChar char="v"/>
              <a:defRPr sz="2200" kern="1200">
                <a:solidFill>
                  <a:schemeClr val="tx1"/>
                </a:solidFill>
                <a:effectLst>
                  <a:outerShdw blurRad="50800" dist="50800" dir="5400000" sx="101000" sy="101000" algn="t" rotWithShape="0">
                    <a:prstClr val="black">
                      <a:alpha val="40000"/>
                    </a:prstClr>
                  </a:outerShdw>
                </a:effectLst>
                <a:latin typeface="Arial"/>
                <a:ea typeface="+mn-ea"/>
                <a:cs typeface="Arial"/>
              </a:defRPr>
            </a:lvl1pPr>
            <a:lvl2pPr marL="685800" indent="-336550" algn="l" defTabSz="914400" rtl="0" eaLnBrk="1" latinLnBrk="0" hangingPunct="1">
              <a:spcBef>
                <a:spcPts val="600"/>
              </a:spcBef>
              <a:buFont typeface="Wingdings" charset="2"/>
              <a:buChar char="v"/>
              <a:defRPr sz="2000" kern="1200">
                <a:solidFill>
                  <a:schemeClr val="tx1"/>
                </a:solidFill>
                <a:effectLst>
                  <a:outerShdw blurRad="50800" dist="50800" dir="5400000" sx="101000" sy="101000" algn="t" rotWithShape="0">
                    <a:prstClr val="black">
                      <a:alpha val="40000"/>
                    </a:prstClr>
                  </a:outerShdw>
                </a:effectLst>
                <a:latin typeface="Arial"/>
                <a:ea typeface="+mn-ea"/>
                <a:cs typeface="Arial"/>
              </a:defRPr>
            </a:lvl2pPr>
            <a:lvl3pPr marL="1035050" indent="-349250" algn="l" defTabSz="914400" rtl="0" eaLnBrk="1" latinLnBrk="0" hangingPunct="1">
              <a:spcBef>
                <a:spcPts val="600"/>
              </a:spcBef>
              <a:buFont typeface="Wingdings" charset="2"/>
              <a:buChar char="v"/>
              <a:defRPr sz="1800" kern="1200">
                <a:solidFill>
                  <a:schemeClr val="tx1"/>
                </a:solidFill>
                <a:effectLst>
                  <a:outerShdw blurRad="50800" dist="50800" dir="5400000" sx="101000" sy="101000" algn="t" rotWithShape="0">
                    <a:prstClr val="black">
                      <a:alpha val="40000"/>
                    </a:prstClr>
                  </a:outerShdw>
                </a:effectLst>
                <a:latin typeface="Arial"/>
                <a:ea typeface="+mn-ea"/>
                <a:cs typeface="Arial"/>
              </a:defRPr>
            </a:lvl3pPr>
            <a:lvl4pPr marL="1371600" indent="-336550" algn="l" defTabSz="914400" rtl="0" eaLnBrk="1" latinLnBrk="0" hangingPunct="1">
              <a:spcBef>
                <a:spcPts val="600"/>
              </a:spcBef>
              <a:buFont typeface="Wingdings" charset="2"/>
              <a:buChar char="v"/>
              <a:defRPr sz="1800" kern="1200">
                <a:solidFill>
                  <a:schemeClr val="tx1"/>
                </a:solidFill>
                <a:effectLst>
                  <a:outerShdw blurRad="50800" dist="50800" dir="5400000" sx="101000" sy="101000" algn="t" rotWithShape="0">
                    <a:prstClr val="black">
                      <a:alpha val="40000"/>
                    </a:prstClr>
                  </a:outerShdw>
                </a:effectLst>
                <a:latin typeface="Arial"/>
                <a:ea typeface="+mn-ea"/>
                <a:cs typeface="Arial"/>
              </a:defRPr>
            </a:lvl4pPr>
            <a:lvl5pPr marL="1720850" indent="-349250" algn="l" defTabSz="914400" rtl="0" eaLnBrk="1" latinLnBrk="0" hangingPunct="1">
              <a:spcBef>
                <a:spcPts val="600"/>
              </a:spcBef>
              <a:buFont typeface="Wingdings" charset="2"/>
              <a:buChar char="v"/>
              <a:defRPr sz="1800" kern="1200">
                <a:solidFill>
                  <a:schemeClr val="tx1"/>
                </a:solidFill>
                <a:effectLst>
                  <a:outerShdw blurRad="50800" dist="50800" dir="5400000" sx="101000" sy="101000" algn="t" rotWithShape="0">
                    <a:prstClr val="black">
                      <a:alpha val="40000"/>
                    </a:prstClr>
                  </a:outerShdw>
                </a:effectLst>
                <a:latin typeface="Arial"/>
                <a:ea typeface="+mn-ea"/>
                <a:cs typeface="Arial"/>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lgn="ctr">
              <a:buNone/>
              <a:defRPr/>
            </a:pPr>
            <a:endParaRPr lang="en-US" sz="2500" b="1" dirty="0"/>
          </a:p>
          <a:p>
            <a:pPr marL="0" indent="0" algn="ctr">
              <a:lnSpc>
                <a:spcPct val="120000"/>
              </a:lnSpc>
              <a:buNone/>
              <a:defRPr/>
            </a:pPr>
            <a:r>
              <a:rPr lang="en-US" sz="2500" dirty="0" smtClean="0">
                <a:effectLst/>
              </a:rPr>
              <a:t>7 </a:t>
            </a:r>
            <a:r>
              <a:rPr lang="en-US" sz="2500" dirty="0">
                <a:effectLst/>
              </a:rPr>
              <a:t>in 10 seniors (69%) who graduated from </a:t>
            </a:r>
            <a:r>
              <a:rPr lang="en-US" sz="2500" dirty="0" smtClean="0">
                <a:effectLst/>
              </a:rPr>
              <a:t>a four-year university have </a:t>
            </a:r>
            <a:r>
              <a:rPr lang="en-US" sz="2500" dirty="0">
                <a:effectLst/>
              </a:rPr>
              <a:t>student lean </a:t>
            </a:r>
            <a:r>
              <a:rPr lang="en-US" sz="2500" dirty="0" smtClean="0">
                <a:effectLst/>
              </a:rPr>
              <a:t>debt averaging </a:t>
            </a:r>
            <a:r>
              <a:rPr lang="en-US" sz="2500" dirty="0">
                <a:effectLst/>
              </a:rPr>
              <a:t>$28,400 per borrower.</a:t>
            </a:r>
          </a:p>
          <a:p>
            <a:pPr marL="0" indent="0" algn="ctr">
              <a:lnSpc>
                <a:spcPct val="120000"/>
              </a:lnSpc>
              <a:buNone/>
              <a:defRPr/>
            </a:pPr>
            <a:r>
              <a:rPr lang="en-US" sz="2500" i="1" dirty="0">
                <a:solidFill>
                  <a:srgbClr val="95CE21"/>
                </a:solidFill>
                <a:effectLst/>
              </a:rPr>
              <a:t>Increasing $600/year, on average</a:t>
            </a:r>
          </a:p>
          <a:p>
            <a:pPr marL="0" indent="0">
              <a:defRPr/>
            </a:pPr>
            <a:endParaRPr lang="en-US" sz="2500" dirty="0"/>
          </a:p>
        </p:txBody>
      </p:sp>
      <p:cxnSp>
        <p:nvCxnSpPr>
          <p:cNvPr id="35843" name="Straight Connector 37"/>
          <p:cNvCxnSpPr>
            <a:cxnSpLocks noChangeShapeType="1"/>
          </p:cNvCxnSpPr>
          <p:nvPr/>
        </p:nvCxnSpPr>
        <p:spPr bwMode="auto">
          <a:xfrm>
            <a:off x="571149" y="1730904"/>
            <a:ext cx="7989838" cy="0"/>
          </a:xfrm>
          <a:prstGeom prst="line">
            <a:avLst/>
          </a:prstGeom>
          <a:noFill/>
          <a:ln w="12700">
            <a:solidFill>
              <a:srgbClr val="95CE21"/>
            </a:solidFill>
            <a:round/>
            <a:headEnd/>
            <a:tailEnd/>
          </a:ln>
          <a:extLst>
            <a:ext uri="{909E8E84-426E-40DD-AFC4-6F175D3DCCD1}">
              <a14:hiddenFill xmlns:a14="http://schemas.microsoft.com/office/drawing/2010/main">
                <a:noFill/>
              </a14:hiddenFill>
            </a:ext>
          </a:extLst>
        </p:spPr>
      </p:cxnSp>
      <p:sp>
        <p:nvSpPr>
          <p:cNvPr id="4" name="Rectangle 3"/>
          <p:cNvSpPr/>
          <p:nvPr/>
        </p:nvSpPr>
        <p:spPr>
          <a:xfrm>
            <a:off x="3499739" y="294374"/>
            <a:ext cx="2132658" cy="845244"/>
          </a:xfrm>
          <a:prstGeom prst="rect">
            <a:avLst/>
          </a:prstGeom>
          <a:noFill/>
          <a:ln w="28575">
            <a:solidFill>
              <a:srgbClr val="1945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2"/>
          <p:cNvSpPr txBox="1">
            <a:spLocks/>
          </p:cNvSpPr>
          <p:nvPr/>
        </p:nvSpPr>
        <p:spPr>
          <a:xfrm>
            <a:off x="609451" y="396256"/>
            <a:ext cx="8082484" cy="886271"/>
          </a:xfrm>
          <a:prstGeom prst="rect">
            <a:avLst/>
          </a:prstGeom>
        </p:spPr>
        <p:txBody>
          <a:bodyPr>
            <a:normAutofit/>
          </a:bodyPr>
          <a:lstStyle>
            <a:lvl1pPr marL="342900" indent="-342900" algn="l" defTabSz="457200" rtl="0" eaLnBrk="1" latinLnBrk="0" hangingPunct="1">
              <a:spcBef>
                <a:spcPts val="1400"/>
              </a:spcBef>
              <a:buClr>
                <a:srgbClr val="95CE21"/>
              </a:buClr>
              <a:buSzPct val="90000"/>
              <a:buFont typeface="Arial"/>
              <a:buChar char="•"/>
              <a:defRPr sz="2000" kern="1200">
                <a:solidFill>
                  <a:schemeClr val="tx1"/>
                </a:solidFill>
                <a:latin typeface="Lato" charset="0"/>
                <a:ea typeface="Lato" charset="0"/>
                <a:cs typeface="Lato" charset="0"/>
              </a:defRPr>
            </a:lvl1pPr>
            <a:lvl2pPr marL="742950" indent="-285750" algn="l" defTabSz="457200" rtl="0" eaLnBrk="1" latinLnBrk="0" hangingPunct="1">
              <a:spcBef>
                <a:spcPts val="800"/>
              </a:spcBef>
              <a:buClr>
                <a:srgbClr val="95CE21"/>
              </a:buClr>
              <a:buSzPct val="90000"/>
              <a:buFont typeface="Arial"/>
              <a:buChar char="–"/>
              <a:defRPr sz="1600" kern="1200">
                <a:solidFill>
                  <a:schemeClr val="tx1"/>
                </a:solidFill>
                <a:latin typeface="Lato" charset="0"/>
                <a:ea typeface="Lato" charset="0"/>
                <a:cs typeface="Lato" charset="0"/>
              </a:defRPr>
            </a:lvl2pPr>
            <a:lvl3pPr marL="1143000" indent="-228600" algn="l" defTabSz="457200" rtl="0" eaLnBrk="1" latinLnBrk="0" hangingPunct="1">
              <a:spcBef>
                <a:spcPts val="600"/>
              </a:spcBef>
              <a:buClr>
                <a:srgbClr val="95CE21"/>
              </a:buClr>
              <a:buSzPct val="90000"/>
              <a:buFont typeface="Arial"/>
              <a:buChar char="•"/>
              <a:defRPr sz="1600" kern="1200">
                <a:solidFill>
                  <a:schemeClr val="tx1"/>
                </a:solidFill>
                <a:latin typeface="Lato" charset="0"/>
                <a:ea typeface="Lato" charset="0"/>
                <a:cs typeface="Lato" charset="0"/>
              </a:defRPr>
            </a:lvl3pPr>
            <a:lvl4pPr marL="1600200" indent="-228600" algn="l" defTabSz="457200" rtl="0" eaLnBrk="1" latinLnBrk="0" hangingPunct="1">
              <a:spcBef>
                <a:spcPts val="500"/>
              </a:spcBef>
              <a:buClr>
                <a:srgbClr val="95CE21"/>
              </a:buClr>
              <a:buSzPct val="90000"/>
              <a:buFont typeface="Arial"/>
              <a:buChar char="–"/>
              <a:defRPr sz="1600" kern="1200">
                <a:solidFill>
                  <a:schemeClr val="tx1"/>
                </a:solidFill>
                <a:latin typeface="Lato" charset="0"/>
                <a:ea typeface="Lato" charset="0"/>
                <a:cs typeface="Lato" charset="0"/>
              </a:defRPr>
            </a:lvl4pPr>
            <a:lvl5pPr marL="2057400" indent="-228600" algn="l" defTabSz="457200" rtl="0" eaLnBrk="1" latinLnBrk="0" hangingPunct="1">
              <a:spcBef>
                <a:spcPts val="500"/>
              </a:spcBef>
              <a:buClr>
                <a:srgbClr val="95CE21"/>
              </a:buClr>
              <a:buSzPct val="90000"/>
              <a:buFont typeface="Arial"/>
              <a:buChar char="»"/>
              <a:defRPr sz="1600" kern="1200">
                <a:solidFill>
                  <a:schemeClr val="tx1"/>
                </a:solidFill>
                <a:latin typeface="Lato" charset="0"/>
                <a:ea typeface="Lato" charset="0"/>
                <a:cs typeface="Lat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3000" b="1" dirty="0" smtClean="0">
                <a:solidFill>
                  <a:srgbClr val="19455E"/>
                </a:solidFill>
              </a:rPr>
              <a:t>$28,400</a:t>
            </a:r>
            <a:endParaRPr lang="en-US" sz="3000" b="1" dirty="0">
              <a:solidFill>
                <a:srgbClr val="19455E"/>
              </a:solidFill>
            </a:endParaRPr>
          </a:p>
        </p:txBody>
      </p:sp>
    </p:spTree>
    <p:extLst>
      <p:ext uri="{BB962C8B-B14F-4D97-AF65-F5344CB8AC3E}">
        <p14:creationId xmlns:p14="http://schemas.microsoft.com/office/powerpoint/2010/main" val="77089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4294967295"/>
          </p:nvPr>
        </p:nvSpPr>
        <p:spPr>
          <a:xfrm>
            <a:off x="788779" y="1642638"/>
            <a:ext cx="7579134" cy="5214236"/>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102387" tIns="51193" rIns="102387" bIns="51193" rtlCol="0">
            <a:normAutofit/>
          </a:bodyPr>
          <a:lstStyle/>
          <a:p>
            <a:pPr marL="0" indent="0" algn="ctr">
              <a:buNone/>
              <a:defRPr/>
            </a:pPr>
            <a:r>
              <a:rPr lang="en-US" sz="2500" b="1" dirty="0">
                <a:solidFill>
                  <a:srgbClr val="95CE21"/>
                </a:solidFill>
              </a:rPr>
              <a:t>“Do you feel like you are moving closer or further </a:t>
            </a:r>
            <a:r>
              <a:rPr lang="en-US" sz="2500" b="1" dirty="0" smtClean="0">
                <a:solidFill>
                  <a:srgbClr val="95CE21"/>
                </a:solidFill>
              </a:rPr>
              <a:t>away </a:t>
            </a:r>
            <a:r>
              <a:rPr lang="en-US" sz="2500" b="1" dirty="0">
                <a:solidFill>
                  <a:srgbClr val="95CE21"/>
                </a:solidFill>
              </a:rPr>
              <a:t>from your dreams?”</a:t>
            </a:r>
          </a:p>
          <a:p>
            <a:pPr marL="0" indent="0" algn="ctr">
              <a:buNone/>
              <a:defRPr/>
            </a:pPr>
            <a:endParaRPr lang="en-US" sz="2500" b="1" dirty="0"/>
          </a:p>
          <a:p>
            <a:pPr marL="2743200" lvl="6" indent="0">
              <a:buNone/>
              <a:defRPr/>
            </a:pPr>
            <a:endParaRPr lang="en-US" sz="2500" dirty="0" smtClean="0"/>
          </a:p>
          <a:p>
            <a:pPr marL="2743200" lvl="6" indent="0">
              <a:buNone/>
              <a:defRPr/>
            </a:pPr>
            <a:r>
              <a:rPr lang="en-US" sz="2500" dirty="0" smtClean="0">
                <a:latin typeface="Lato" charset="0"/>
                <a:ea typeface="Lato" charset="0"/>
                <a:cs typeface="Lato" charset="0"/>
              </a:rPr>
              <a:t>Closer</a:t>
            </a:r>
            <a:r>
              <a:rPr lang="en-US" sz="2500" dirty="0">
                <a:latin typeface="Lato" charset="0"/>
                <a:ea typeface="Lato" charset="0"/>
                <a:cs typeface="Lato" charset="0"/>
              </a:rPr>
              <a:t>	     </a:t>
            </a:r>
            <a:r>
              <a:rPr lang="en-US" sz="2500" dirty="0" smtClean="0">
                <a:latin typeface="Lato" charset="0"/>
                <a:ea typeface="Lato" charset="0"/>
                <a:cs typeface="Lato" charset="0"/>
              </a:rPr>
              <a:t>	      75</a:t>
            </a:r>
            <a:r>
              <a:rPr lang="en-US" sz="2500" dirty="0">
                <a:latin typeface="Lato" charset="0"/>
                <a:ea typeface="Lato" charset="0"/>
                <a:cs typeface="Lato" charset="0"/>
              </a:rPr>
              <a:t>%</a:t>
            </a:r>
          </a:p>
          <a:p>
            <a:pPr marL="1371600" lvl="3" indent="0">
              <a:buNone/>
              <a:defRPr/>
            </a:pPr>
            <a:r>
              <a:rPr lang="en-US" sz="2500" dirty="0"/>
              <a:t>			Further	     </a:t>
            </a:r>
            <a:r>
              <a:rPr lang="en-US" sz="2500" dirty="0" smtClean="0"/>
              <a:t> 18</a:t>
            </a:r>
            <a:r>
              <a:rPr lang="en-US" sz="2500" dirty="0"/>
              <a:t>%</a:t>
            </a:r>
          </a:p>
          <a:p>
            <a:pPr marL="1371600" lvl="3" indent="0">
              <a:buNone/>
              <a:defRPr/>
            </a:pPr>
            <a:r>
              <a:rPr lang="en-US" sz="2500" dirty="0"/>
              <a:t>			Not sure	    </a:t>
            </a:r>
            <a:r>
              <a:rPr lang="en-US" sz="2500" dirty="0" smtClean="0"/>
              <a:t>   </a:t>
            </a:r>
            <a:r>
              <a:rPr lang="en-US" sz="2500" dirty="0"/>
              <a:t>7%</a:t>
            </a:r>
          </a:p>
          <a:p>
            <a:pPr>
              <a:defRPr/>
            </a:pPr>
            <a:endParaRPr lang="en-US" sz="2500" dirty="0"/>
          </a:p>
        </p:txBody>
      </p:sp>
      <p:sp>
        <p:nvSpPr>
          <p:cNvPr id="3" name="Text Placeholder 2"/>
          <p:cNvSpPr>
            <a:spLocks noGrp="1"/>
          </p:cNvSpPr>
          <p:nvPr>
            <p:ph type="body" sz="quarter" idx="11"/>
          </p:nvPr>
        </p:nvSpPr>
        <p:spPr>
          <a:xfrm>
            <a:off x="609451" y="396256"/>
            <a:ext cx="8082484" cy="886271"/>
          </a:xfrm>
        </p:spPr>
        <p:txBody>
          <a:bodyPr>
            <a:normAutofit/>
          </a:bodyPr>
          <a:lstStyle/>
          <a:p>
            <a:pPr algn="ctr">
              <a:defRPr/>
            </a:pPr>
            <a:r>
              <a:rPr lang="en-US" sz="3000" b="1" dirty="0" smtClean="0">
                <a:solidFill>
                  <a:srgbClr val="19455E"/>
                </a:solidFill>
              </a:rPr>
              <a:t>ARE </a:t>
            </a:r>
            <a:r>
              <a:rPr lang="en-US" sz="3000" b="1" dirty="0" smtClean="0">
                <a:solidFill>
                  <a:srgbClr val="19455E"/>
                </a:solidFill>
              </a:rPr>
              <a:t>YOU LIVING THE DREAM?</a:t>
            </a:r>
          </a:p>
        </p:txBody>
      </p:sp>
      <p:cxnSp>
        <p:nvCxnSpPr>
          <p:cNvPr id="36867" name="Straight Connector 37"/>
          <p:cNvCxnSpPr>
            <a:cxnSpLocks noChangeShapeType="1"/>
          </p:cNvCxnSpPr>
          <p:nvPr/>
        </p:nvCxnSpPr>
        <p:spPr bwMode="auto">
          <a:xfrm>
            <a:off x="597174" y="2749375"/>
            <a:ext cx="7989838" cy="0"/>
          </a:xfrm>
          <a:prstGeom prst="line">
            <a:avLst/>
          </a:prstGeom>
          <a:noFill/>
          <a:ln w="12700">
            <a:solidFill>
              <a:srgbClr val="95CE21"/>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1532627" y="294374"/>
            <a:ext cx="6207116" cy="845244"/>
          </a:xfrm>
          <a:prstGeom prst="rect">
            <a:avLst/>
          </a:prstGeom>
          <a:noFill/>
          <a:ln w="28575">
            <a:solidFill>
              <a:srgbClr val="1945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0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4294967295"/>
          </p:nvPr>
        </p:nvSpPr>
        <p:spPr>
          <a:xfrm>
            <a:off x="285186" y="1642638"/>
            <a:ext cx="8586320" cy="5214236"/>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102387" tIns="51193" rIns="102387" bIns="51193" rtlCol="0">
            <a:normAutofit/>
          </a:bodyPr>
          <a:lstStyle/>
          <a:p>
            <a:pPr algn="ctr">
              <a:defRPr/>
            </a:pPr>
            <a:endParaRPr lang="en-US" sz="2500" b="1" dirty="0"/>
          </a:p>
          <a:p>
            <a:pPr marL="0" indent="0" algn="ctr">
              <a:buNone/>
              <a:defRPr/>
            </a:pPr>
            <a:r>
              <a:rPr lang="en-US" sz="2500" b="1" dirty="0">
                <a:solidFill>
                  <a:srgbClr val="95CE21"/>
                </a:solidFill>
              </a:rPr>
              <a:t>“When do you expect to retire?”</a:t>
            </a:r>
          </a:p>
          <a:p>
            <a:pPr marL="0" indent="0">
              <a:buNone/>
              <a:defRPr/>
            </a:pPr>
            <a:r>
              <a:rPr lang="en-US" sz="2500" dirty="0"/>
              <a:t>		</a:t>
            </a:r>
          </a:p>
          <a:p>
            <a:pPr marL="914400" lvl="2" indent="0">
              <a:buNone/>
              <a:defRPr/>
            </a:pPr>
            <a:r>
              <a:rPr lang="en-US" sz="2500" dirty="0"/>
              <a:t>			</a:t>
            </a:r>
            <a:r>
              <a:rPr lang="en-US" sz="2500" dirty="0" smtClean="0"/>
              <a:t>       Before </a:t>
            </a:r>
            <a:r>
              <a:rPr lang="en-US" sz="2500" dirty="0"/>
              <a:t>65	    </a:t>
            </a:r>
            <a:r>
              <a:rPr lang="en-US" sz="2500" dirty="0" smtClean="0"/>
              <a:t>      34</a:t>
            </a:r>
            <a:r>
              <a:rPr lang="en-US" sz="2500" dirty="0"/>
              <a:t>%</a:t>
            </a:r>
          </a:p>
          <a:p>
            <a:pPr marL="914400" lvl="2" indent="0">
              <a:buNone/>
              <a:defRPr/>
            </a:pPr>
            <a:r>
              <a:rPr lang="en-US" sz="2500" dirty="0"/>
              <a:t>			</a:t>
            </a:r>
            <a:r>
              <a:rPr lang="en-US" sz="2500" dirty="0" smtClean="0"/>
              <a:t>       65</a:t>
            </a:r>
            <a:r>
              <a:rPr lang="en-US" sz="2500" dirty="0"/>
              <a:t>+		 </a:t>
            </a:r>
            <a:r>
              <a:rPr lang="en-US" sz="2500" dirty="0" smtClean="0"/>
              <a:t>         59</a:t>
            </a:r>
            <a:r>
              <a:rPr lang="en-US" sz="2500" dirty="0"/>
              <a:t>%</a:t>
            </a:r>
          </a:p>
          <a:p>
            <a:pPr marL="914400" lvl="2" indent="0">
              <a:buNone/>
              <a:defRPr/>
            </a:pPr>
            <a:r>
              <a:rPr lang="en-US" sz="2500" dirty="0"/>
              <a:t>			</a:t>
            </a:r>
            <a:r>
              <a:rPr lang="en-US" sz="2500" dirty="0" smtClean="0"/>
              <a:t>       Not </a:t>
            </a:r>
            <a:r>
              <a:rPr lang="en-US" sz="2500" dirty="0"/>
              <a:t>sure		 </a:t>
            </a:r>
            <a:r>
              <a:rPr lang="en-US" sz="2500" dirty="0" smtClean="0"/>
              <a:t>    7</a:t>
            </a:r>
            <a:r>
              <a:rPr lang="en-US" sz="2500" dirty="0"/>
              <a:t>%</a:t>
            </a:r>
          </a:p>
          <a:p>
            <a:pPr marL="0" indent="0">
              <a:buNone/>
              <a:defRPr/>
            </a:pPr>
            <a:endParaRPr lang="en-US" sz="2500" dirty="0"/>
          </a:p>
        </p:txBody>
      </p:sp>
      <p:sp>
        <p:nvSpPr>
          <p:cNvPr id="3" name="Text Placeholder 2"/>
          <p:cNvSpPr>
            <a:spLocks noGrp="1"/>
          </p:cNvSpPr>
          <p:nvPr>
            <p:ph type="body" sz="quarter" idx="11"/>
          </p:nvPr>
        </p:nvSpPr>
        <p:spPr>
          <a:xfrm>
            <a:off x="709343" y="396256"/>
            <a:ext cx="8082484" cy="886271"/>
          </a:xfrm>
        </p:spPr>
        <p:txBody>
          <a:bodyPr>
            <a:normAutofit/>
          </a:bodyPr>
          <a:lstStyle/>
          <a:p>
            <a:pPr algn="ctr"/>
            <a:r>
              <a:rPr lang="en-US" altLang="en-US" sz="3000" b="1" dirty="0" smtClean="0">
                <a:solidFill>
                  <a:srgbClr val="19455E"/>
                </a:solidFill>
              </a:rPr>
              <a:t>ON RETIREMENT</a:t>
            </a:r>
            <a:r>
              <a:rPr lang="mr-IN" altLang="en-US" sz="3000" b="1" dirty="0" smtClean="0">
                <a:solidFill>
                  <a:srgbClr val="19455E"/>
                </a:solidFill>
              </a:rPr>
              <a:t>…</a:t>
            </a:r>
            <a:endParaRPr lang="en-US" altLang="en-US" sz="3000" b="1" dirty="0">
              <a:solidFill>
                <a:srgbClr val="19455E"/>
              </a:solidFill>
            </a:endParaRPr>
          </a:p>
        </p:txBody>
      </p:sp>
      <p:cxnSp>
        <p:nvCxnSpPr>
          <p:cNvPr id="38915" name="Straight Connector 37"/>
          <p:cNvCxnSpPr>
            <a:cxnSpLocks noChangeShapeType="1"/>
          </p:cNvCxnSpPr>
          <p:nvPr/>
        </p:nvCxnSpPr>
        <p:spPr bwMode="auto">
          <a:xfrm>
            <a:off x="597174" y="2956843"/>
            <a:ext cx="7989838" cy="0"/>
          </a:xfrm>
          <a:prstGeom prst="line">
            <a:avLst/>
          </a:prstGeom>
          <a:noFill/>
          <a:ln w="12700">
            <a:solidFill>
              <a:srgbClr val="95CE21"/>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2408606" y="294374"/>
            <a:ext cx="4514708" cy="845244"/>
          </a:xfrm>
          <a:prstGeom prst="rect">
            <a:avLst/>
          </a:prstGeom>
          <a:noFill/>
          <a:ln w="28575">
            <a:solidFill>
              <a:srgbClr val="1945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00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4294967295"/>
          </p:nvPr>
        </p:nvSpPr>
        <p:spPr>
          <a:xfrm>
            <a:off x="1464562" y="2147590"/>
            <a:ext cx="6227156" cy="4157886"/>
          </a:xfrm>
        </p:spPr>
        <p:txBody>
          <a:bodyPr vert="horz" lIns="102387" tIns="51193" rIns="102387" bIns="51193" rtlCol="0">
            <a:normAutofit/>
          </a:bodyPr>
          <a:lstStyle/>
          <a:p>
            <a:pPr marL="0" indent="0" algn="ctr">
              <a:buNone/>
            </a:pPr>
            <a:r>
              <a:rPr lang="en-US" altLang="en-US" sz="2500" b="1" dirty="0">
                <a:solidFill>
                  <a:srgbClr val="95CE21"/>
                </a:solidFill>
              </a:rPr>
              <a:t>“Do you expect to have a better standard of living than your parents?”</a:t>
            </a:r>
          </a:p>
          <a:p>
            <a:pPr marL="0" indent="0" algn="ctr">
              <a:buNone/>
            </a:pPr>
            <a:endParaRPr lang="en-US" altLang="en-US" sz="2500" b="1" dirty="0"/>
          </a:p>
          <a:p>
            <a:pPr marL="0" indent="0">
              <a:buNone/>
            </a:pPr>
            <a:r>
              <a:rPr lang="en-US" altLang="en-US" sz="2500" dirty="0"/>
              <a:t>		</a:t>
            </a:r>
          </a:p>
          <a:p>
            <a:pPr marL="0" indent="0" algn="ctr">
              <a:buNone/>
            </a:pPr>
            <a:r>
              <a:rPr lang="en-US" altLang="en-US" sz="2500" dirty="0"/>
              <a:t>No – 47% </a:t>
            </a:r>
          </a:p>
          <a:p>
            <a:pPr marL="0" indent="0">
              <a:buNone/>
            </a:pPr>
            <a:endParaRPr lang="en-US" altLang="en-US" sz="2500" dirty="0"/>
          </a:p>
        </p:txBody>
      </p:sp>
      <p:sp>
        <p:nvSpPr>
          <p:cNvPr id="3" name="Text Placeholder 2"/>
          <p:cNvSpPr>
            <a:spLocks noGrp="1"/>
          </p:cNvSpPr>
          <p:nvPr>
            <p:ph type="body" sz="quarter" idx="11"/>
          </p:nvPr>
        </p:nvSpPr>
        <p:spPr>
          <a:xfrm>
            <a:off x="604420" y="396256"/>
            <a:ext cx="8082484" cy="886271"/>
          </a:xfrm>
        </p:spPr>
        <p:txBody>
          <a:bodyPr>
            <a:normAutofit/>
          </a:bodyPr>
          <a:lstStyle/>
          <a:p>
            <a:pPr algn="ctr">
              <a:defRPr/>
            </a:pPr>
            <a:r>
              <a:rPr lang="en-US" sz="3000" b="1" dirty="0" smtClean="0">
                <a:solidFill>
                  <a:srgbClr val="19455E"/>
                </a:solidFill>
              </a:rPr>
              <a:t>LOWERED EXPECTATIONS</a:t>
            </a:r>
          </a:p>
        </p:txBody>
      </p:sp>
      <p:cxnSp>
        <p:nvCxnSpPr>
          <p:cNvPr id="40963" name="Straight Connector 37"/>
          <p:cNvCxnSpPr>
            <a:cxnSpLocks noChangeShapeType="1"/>
          </p:cNvCxnSpPr>
          <p:nvPr/>
        </p:nvCxnSpPr>
        <p:spPr bwMode="auto">
          <a:xfrm>
            <a:off x="597174" y="3462486"/>
            <a:ext cx="7989838" cy="0"/>
          </a:xfrm>
          <a:prstGeom prst="line">
            <a:avLst/>
          </a:prstGeom>
          <a:noFill/>
          <a:ln w="12700">
            <a:solidFill>
              <a:srgbClr val="95CE21"/>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1858009" y="294374"/>
            <a:ext cx="5605840" cy="845244"/>
          </a:xfrm>
          <a:prstGeom prst="rect">
            <a:avLst/>
          </a:prstGeom>
          <a:noFill/>
          <a:ln w="28575">
            <a:solidFill>
              <a:srgbClr val="19455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82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Y is :</a:t>
            </a:r>
            <a:endParaRPr lang="en-US" dirty="0"/>
          </a:p>
        </p:txBody>
      </p:sp>
      <p:sp>
        <p:nvSpPr>
          <p:cNvPr id="5" name="Text Placeholder 2"/>
          <p:cNvSpPr>
            <a:spLocks noGrp="1"/>
          </p:cNvSpPr>
          <p:nvPr>
            <p:ph type="body" idx="4294967295"/>
          </p:nvPr>
        </p:nvSpPr>
        <p:spPr>
          <a:xfrm>
            <a:off x="557213" y="2147888"/>
            <a:ext cx="8586787" cy="4157662"/>
          </a:xfrm>
        </p:spPr>
        <p:txBody>
          <a:bodyPr vert="horz" lIns="102387" tIns="51193" rIns="102387" bIns="51193" rtlCol="0">
            <a:normAutofit/>
          </a:bodyPr>
          <a:lstStyle/>
          <a:p>
            <a:pPr marL="457200" indent="-457200">
              <a:buFont typeface="+mj-lt"/>
              <a:buAutoNum type="arabicPeriod"/>
            </a:pPr>
            <a:r>
              <a:rPr lang="en-US" altLang="en-US" sz="2500" dirty="0" smtClean="0"/>
              <a:t>Optimistic </a:t>
            </a:r>
            <a:r>
              <a:rPr lang="en-US" altLang="en-US" sz="2500" dirty="0"/>
              <a:t>about their prospects</a:t>
            </a:r>
            <a:endParaRPr lang="en-US" altLang="en-US" sz="2500" i="1" dirty="0"/>
          </a:p>
          <a:p>
            <a:pPr marL="457200" indent="-457200">
              <a:buFont typeface="+mj-lt"/>
              <a:buAutoNum type="arabicPeriod"/>
            </a:pPr>
            <a:r>
              <a:rPr lang="en-US" altLang="en-US" sz="2500" dirty="0" smtClean="0"/>
              <a:t>Launching </a:t>
            </a:r>
            <a:r>
              <a:rPr lang="en-US" altLang="en-US" sz="2500" dirty="0"/>
              <a:t>later</a:t>
            </a:r>
          </a:p>
          <a:p>
            <a:pPr marL="457200" indent="-457200">
              <a:buFont typeface="+mj-lt"/>
              <a:buAutoNum type="arabicPeriod"/>
            </a:pPr>
            <a:r>
              <a:rPr lang="en-US" altLang="en-US" sz="2500" dirty="0" smtClean="0"/>
              <a:t>Carrying </a:t>
            </a:r>
            <a:r>
              <a:rPr lang="en-US" altLang="en-US" sz="2500" dirty="0"/>
              <a:t>debt</a:t>
            </a:r>
          </a:p>
          <a:p>
            <a:pPr marL="457200" indent="-457200">
              <a:buFont typeface="+mj-lt"/>
              <a:buAutoNum type="arabicPeriod"/>
            </a:pPr>
            <a:r>
              <a:rPr lang="en-US" altLang="en-US" sz="2500" dirty="0" smtClean="0"/>
              <a:t>Feeling </a:t>
            </a:r>
            <a:r>
              <a:rPr lang="en-US" altLang="en-US" sz="2500" dirty="0"/>
              <a:t>like they’re in control of their destiny</a:t>
            </a:r>
          </a:p>
          <a:p>
            <a:pPr marL="457200" indent="-457200">
              <a:buFont typeface="+mj-lt"/>
              <a:buAutoNum type="arabicPeriod"/>
            </a:pPr>
            <a:r>
              <a:rPr lang="en-US" altLang="en-US" sz="2500" dirty="0" smtClean="0"/>
              <a:t>Expect </a:t>
            </a:r>
            <a:r>
              <a:rPr lang="en-US" altLang="en-US" sz="2500" dirty="0"/>
              <a:t>to work hard, but need to be inspired</a:t>
            </a:r>
          </a:p>
        </p:txBody>
      </p:sp>
    </p:spTree>
    <p:extLst>
      <p:ext uri="{BB962C8B-B14F-4D97-AF65-F5344CB8AC3E}">
        <p14:creationId xmlns:p14="http://schemas.microsoft.com/office/powerpoint/2010/main" val="1514318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sdm_2.png"/>
          <p:cNvPicPr>
            <a:picLocks/>
          </p:cNvPicPr>
          <p:nvPr/>
        </p:nvPicPr>
        <p:blipFill rotWithShape="1">
          <a:blip r:embed="rId2">
            <a:extLst>
              <a:ext uri="{28A0092B-C50C-407E-A947-70E740481C1C}">
                <a14:useLocalDpi xmlns:a14="http://schemas.microsoft.com/office/drawing/2010/main" val="0"/>
              </a:ext>
            </a:extLst>
          </a:blip>
          <a:srcRect r="13517"/>
          <a:stretch/>
        </p:blipFill>
        <p:spPr bwMode="auto">
          <a:xfrm>
            <a:off x="-3" y="0"/>
            <a:ext cx="9144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 y="560934"/>
            <a:ext cx="5878288" cy="1429230"/>
          </a:xfrm>
          <a:prstGeom prst="rect">
            <a:avLst/>
          </a:prstGeom>
          <a:solidFill>
            <a:srgbClr val="19455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102387" tIns="51193" rIns="102387" bIns="51193" anchor="ctr"/>
          <a:lstStyle/>
          <a:p>
            <a:pPr>
              <a:defRPr/>
            </a:pPr>
            <a:endParaRPr lang="en-US" sz="1266"/>
          </a:p>
        </p:txBody>
      </p:sp>
      <p:sp>
        <p:nvSpPr>
          <p:cNvPr id="6" name="Text Placeholder 2"/>
          <p:cNvSpPr txBox="1">
            <a:spLocks/>
          </p:cNvSpPr>
          <p:nvPr/>
        </p:nvSpPr>
        <p:spPr>
          <a:xfrm>
            <a:off x="-1" y="637776"/>
            <a:ext cx="6177963" cy="1429231"/>
          </a:xfrm>
          <a:prstGeom prst="rect">
            <a:avLst/>
          </a:prstGeom>
          <a:effectLst>
            <a:outerShdw blurRad="511175" dist="304800" dir="2700000" sx="157000" sy="157000" algn="tl" rotWithShape="0">
              <a:srgbClr val="000000">
                <a:alpha val="53000"/>
              </a:srgbClr>
            </a:outerShdw>
          </a:effectLst>
        </p:spPr>
        <p:txBody>
          <a:bodyPr lIns="102387" tIns="51193" rIns="102387" bIns="51193">
            <a:normAutofit/>
          </a:bodyPr>
          <a:lstStyle>
            <a:lvl1pPr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defTabSz="642915" eaLnBrk="1">
              <a:lnSpc>
                <a:spcPct val="110000"/>
              </a:lnSpc>
              <a:spcBef>
                <a:spcPts val="1406"/>
              </a:spcBef>
            </a:pPr>
            <a:r>
              <a:rPr lang="en-US" altLang="en-US" sz="3500" dirty="0">
                <a:solidFill>
                  <a:schemeClr val="bg1"/>
                </a:solidFill>
                <a:latin typeface="Lato" charset="0"/>
                <a:ea typeface="Lato" charset="0"/>
                <a:cs typeface="Lato" charset="0"/>
              </a:rPr>
              <a:t>How do you land </a:t>
            </a:r>
            <a:r>
              <a:rPr lang="en-US" altLang="en-US" sz="3500" i="1" dirty="0" smtClean="0">
                <a:solidFill>
                  <a:schemeClr val="bg1"/>
                </a:solidFill>
                <a:latin typeface="Lato" charset="0"/>
                <a:ea typeface="Lato" charset="0"/>
                <a:cs typeface="Lato" charset="0"/>
              </a:rPr>
              <a:t>top-tier </a:t>
            </a:r>
            <a:r>
              <a:rPr lang="en-US" altLang="en-US" sz="3500" dirty="0" err="1" smtClean="0">
                <a:solidFill>
                  <a:schemeClr val="bg1"/>
                </a:solidFill>
                <a:latin typeface="Lato" charset="0"/>
                <a:ea typeface="Lato" charset="0"/>
                <a:cs typeface="Lato" charset="0"/>
              </a:rPr>
              <a:t>GenY</a:t>
            </a:r>
            <a:r>
              <a:rPr lang="en-US" altLang="en-US" sz="3500" dirty="0">
                <a:solidFill>
                  <a:schemeClr val="bg1"/>
                </a:solidFill>
                <a:latin typeface="Lato" charset="0"/>
                <a:ea typeface="Lato" charset="0"/>
                <a:cs typeface="Lato" charset="0"/>
              </a:rPr>
              <a:t> </a:t>
            </a:r>
            <a:r>
              <a:rPr lang="en-US" altLang="en-US" sz="3500" dirty="0" smtClean="0">
                <a:solidFill>
                  <a:schemeClr val="bg1"/>
                </a:solidFill>
                <a:latin typeface="Lato" charset="0"/>
                <a:ea typeface="Lato" charset="0"/>
                <a:cs typeface="Lato" charset="0"/>
              </a:rPr>
              <a:t>team </a:t>
            </a:r>
            <a:r>
              <a:rPr lang="en-US" altLang="en-US" sz="3500" dirty="0">
                <a:solidFill>
                  <a:schemeClr val="bg1"/>
                </a:solidFill>
                <a:latin typeface="Lato" charset="0"/>
                <a:ea typeface="Lato" charset="0"/>
                <a:cs typeface="Lato" charset="0"/>
              </a:rPr>
              <a:t>members?</a:t>
            </a:r>
          </a:p>
        </p:txBody>
      </p:sp>
    </p:spTree>
    <p:extLst>
      <p:ext uri="{BB962C8B-B14F-4D97-AF65-F5344CB8AC3E}">
        <p14:creationId xmlns:p14="http://schemas.microsoft.com/office/powerpoint/2010/main" val="359239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does this generation value?</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38</a:t>
            </a:fld>
            <a:endParaRPr lang="en-US" dirty="0"/>
          </a:p>
        </p:txBody>
      </p:sp>
      <p:sp>
        <p:nvSpPr>
          <p:cNvPr id="7" name="Shape 93"/>
          <p:cNvSpPr>
            <a:spLocks noChangeArrowheads="1"/>
          </p:cNvSpPr>
          <p:nvPr/>
        </p:nvSpPr>
        <p:spPr bwMode="auto">
          <a:xfrm>
            <a:off x="597444" y="2370835"/>
            <a:ext cx="3683620" cy="3336111"/>
          </a:xfrm>
          <a:prstGeom prst="rect">
            <a:avLst/>
          </a:prstGeom>
          <a:solidFill>
            <a:srgbClr val="19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nchor="ctr"/>
          <a:lstStyle/>
          <a:p>
            <a:pPr algn="ctr" eaLnBrk="1"/>
            <a:endParaRPr lang="en-US" sz="3600">
              <a:solidFill>
                <a:srgbClr val="340053"/>
              </a:solidFill>
              <a:latin typeface="Gill Sans Light" charset="0"/>
              <a:sym typeface="Gill Sans Light" charset="0"/>
            </a:endParaRPr>
          </a:p>
        </p:txBody>
      </p:sp>
      <p:sp>
        <p:nvSpPr>
          <p:cNvPr id="9" name="Shape 98"/>
          <p:cNvSpPr txBox="1">
            <a:spLocks noChangeArrowheads="1"/>
          </p:cNvSpPr>
          <p:nvPr/>
        </p:nvSpPr>
        <p:spPr bwMode="auto">
          <a:xfrm>
            <a:off x="771657" y="3748937"/>
            <a:ext cx="3143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2000" dirty="0">
                <a:solidFill>
                  <a:schemeClr val="bg1"/>
                </a:solidFill>
                <a:ea typeface="Calibri" charset="0"/>
                <a:cs typeface="Calibri" charset="0"/>
                <a:sym typeface="Helvetica Neue" charset="0"/>
              </a:rPr>
              <a:t>Pay stability</a:t>
            </a:r>
          </a:p>
        </p:txBody>
      </p:sp>
      <p:sp>
        <p:nvSpPr>
          <p:cNvPr id="11" name="Shape 102"/>
          <p:cNvSpPr txBox="1">
            <a:spLocks noChangeArrowheads="1"/>
          </p:cNvSpPr>
          <p:nvPr/>
        </p:nvSpPr>
        <p:spPr bwMode="auto">
          <a:xfrm>
            <a:off x="1391413" y="2618812"/>
            <a:ext cx="19748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2000" dirty="0">
                <a:solidFill>
                  <a:schemeClr val="bg1"/>
                </a:solidFill>
                <a:ea typeface="Calibri" charset="0"/>
                <a:cs typeface="Calibri" charset="0"/>
                <a:sym typeface="Helvetica Neue" charset="0"/>
              </a:rPr>
              <a:t>Career growth potential</a:t>
            </a:r>
          </a:p>
        </p:txBody>
      </p:sp>
      <p:sp>
        <p:nvSpPr>
          <p:cNvPr id="12" name="Shape 104"/>
          <p:cNvSpPr txBox="1">
            <a:spLocks noChangeArrowheads="1"/>
          </p:cNvSpPr>
          <p:nvPr/>
        </p:nvSpPr>
        <p:spPr bwMode="auto">
          <a:xfrm>
            <a:off x="771657" y="4812624"/>
            <a:ext cx="30988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a:r>
              <a:rPr lang="en-US" sz="2000" dirty="0" smtClean="0">
                <a:solidFill>
                  <a:schemeClr val="bg1"/>
                </a:solidFill>
                <a:ea typeface="Calibri" charset="0"/>
                <a:cs typeface="Calibri" charset="0"/>
                <a:sym typeface="Helvetica Neue" charset="0"/>
              </a:rPr>
              <a:t>Flexible work hours</a:t>
            </a:r>
            <a:endParaRPr lang="en-US" sz="2000" dirty="0">
              <a:solidFill>
                <a:schemeClr val="bg1"/>
              </a:solidFill>
              <a:ea typeface="Calibri" charset="0"/>
              <a:cs typeface="Calibri" charset="0"/>
              <a:sym typeface="Helvetica Neue" charset="0"/>
            </a:endParaRPr>
          </a:p>
        </p:txBody>
      </p:sp>
      <p:cxnSp>
        <p:nvCxnSpPr>
          <p:cNvPr id="13" name="Shape 107"/>
          <p:cNvCxnSpPr>
            <a:cxnSpLocks noChangeShapeType="1"/>
          </p:cNvCxnSpPr>
          <p:nvPr/>
        </p:nvCxnSpPr>
        <p:spPr bwMode="auto">
          <a:xfrm>
            <a:off x="903185" y="3514540"/>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sp>
        <p:nvSpPr>
          <p:cNvPr id="16" name="Shape 100"/>
          <p:cNvSpPr txBox="1">
            <a:spLocks noChangeArrowheads="1"/>
          </p:cNvSpPr>
          <p:nvPr/>
        </p:nvSpPr>
        <p:spPr bwMode="auto">
          <a:xfrm>
            <a:off x="4373308" y="4430048"/>
            <a:ext cx="4491234"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800">
                <a:solidFill>
                  <a:schemeClr val="bg1"/>
                </a:solidFill>
                <a:ea typeface="Calibri" charset="0"/>
                <a:cs typeface="Calibri" charset="0"/>
                <a:sym typeface="Helvetica Neue" charset="0"/>
              </a:rPr>
              <a:t>Customer Service</a:t>
            </a:r>
          </a:p>
        </p:txBody>
      </p:sp>
      <p:cxnSp>
        <p:nvCxnSpPr>
          <p:cNvPr id="20" name="Shape 107"/>
          <p:cNvCxnSpPr>
            <a:cxnSpLocks noChangeShapeType="1"/>
          </p:cNvCxnSpPr>
          <p:nvPr/>
        </p:nvCxnSpPr>
        <p:spPr bwMode="auto">
          <a:xfrm>
            <a:off x="861820" y="4544348"/>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sp>
        <p:nvSpPr>
          <p:cNvPr id="26" name="Shape 93"/>
          <p:cNvSpPr>
            <a:spLocks noChangeArrowheads="1"/>
          </p:cNvSpPr>
          <p:nvPr/>
        </p:nvSpPr>
        <p:spPr bwMode="auto">
          <a:xfrm>
            <a:off x="4869830" y="2389885"/>
            <a:ext cx="3683620" cy="3336111"/>
          </a:xfrm>
          <a:prstGeom prst="rect">
            <a:avLst/>
          </a:prstGeom>
          <a:solidFill>
            <a:srgbClr val="19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nchor="ctr"/>
          <a:lstStyle/>
          <a:p>
            <a:pPr algn="ctr" eaLnBrk="1"/>
            <a:endParaRPr lang="en-US" sz="3600">
              <a:solidFill>
                <a:srgbClr val="340053"/>
              </a:solidFill>
              <a:latin typeface="Gill Sans Light" charset="0"/>
              <a:sym typeface="Gill Sans Light" charset="0"/>
            </a:endParaRPr>
          </a:p>
        </p:txBody>
      </p:sp>
      <p:sp>
        <p:nvSpPr>
          <p:cNvPr id="27" name="Shape 98"/>
          <p:cNvSpPr txBox="1">
            <a:spLocks noChangeArrowheads="1"/>
          </p:cNvSpPr>
          <p:nvPr/>
        </p:nvSpPr>
        <p:spPr bwMode="auto">
          <a:xfrm>
            <a:off x="5044043" y="3767987"/>
            <a:ext cx="3143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2000" dirty="0">
                <a:solidFill>
                  <a:schemeClr val="bg1"/>
                </a:solidFill>
                <a:latin typeface="+mj-lt"/>
                <a:ea typeface="Lato" charset="0"/>
                <a:cs typeface="Lato" charset="0"/>
                <a:sym typeface="Helvetica Neue" charset="0"/>
              </a:rPr>
              <a:t>Heavy commission jobs</a:t>
            </a:r>
          </a:p>
        </p:txBody>
      </p:sp>
      <p:sp>
        <p:nvSpPr>
          <p:cNvPr id="28" name="Shape 102"/>
          <p:cNvSpPr txBox="1">
            <a:spLocks noChangeArrowheads="1"/>
          </p:cNvSpPr>
          <p:nvPr/>
        </p:nvSpPr>
        <p:spPr bwMode="auto">
          <a:xfrm>
            <a:off x="5159605" y="2571597"/>
            <a:ext cx="2983238" cy="551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2000" dirty="0">
                <a:solidFill>
                  <a:schemeClr val="bg1"/>
                </a:solidFill>
                <a:latin typeface="+mj-lt"/>
                <a:ea typeface="Lato" charset="0"/>
                <a:cs typeface="Lato" charset="0"/>
                <a:sym typeface="Helvetica Neue" charset="0"/>
              </a:rPr>
              <a:t>No visibility into career progression</a:t>
            </a:r>
          </a:p>
        </p:txBody>
      </p:sp>
      <p:sp>
        <p:nvSpPr>
          <p:cNvPr id="29" name="Shape 104"/>
          <p:cNvSpPr txBox="1">
            <a:spLocks noChangeArrowheads="1"/>
          </p:cNvSpPr>
          <p:nvPr/>
        </p:nvSpPr>
        <p:spPr bwMode="auto">
          <a:xfrm>
            <a:off x="5044043" y="4702143"/>
            <a:ext cx="30988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2000" dirty="0">
                <a:solidFill>
                  <a:schemeClr val="bg1"/>
                </a:solidFill>
                <a:latin typeface="+mj-lt"/>
                <a:ea typeface="Lato" charset="0"/>
                <a:cs typeface="Lato" charset="0"/>
                <a:sym typeface="Helvetica Neue" charset="0"/>
              </a:rPr>
              <a:t>Long hours, nights and weekends</a:t>
            </a:r>
          </a:p>
        </p:txBody>
      </p:sp>
      <p:cxnSp>
        <p:nvCxnSpPr>
          <p:cNvPr id="30" name="Shape 107"/>
          <p:cNvCxnSpPr>
            <a:cxnSpLocks noChangeShapeType="1"/>
          </p:cNvCxnSpPr>
          <p:nvPr/>
        </p:nvCxnSpPr>
        <p:spPr bwMode="auto">
          <a:xfrm>
            <a:off x="5175571" y="3533590"/>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cxnSp>
        <p:nvCxnSpPr>
          <p:cNvPr id="31" name="Shape 107"/>
          <p:cNvCxnSpPr>
            <a:cxnSpLocks noChangeShapeType="1"/>
          </p:cNvCxnSpPr>
          <p:nvPr/>
        </p:nvCxnSpPr>
        <p:spPr bwMode="auto">
          <a:xfrm>
            <a:off x="5134206" y="4563398"/>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65373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P spid="16" grpId="0"/>
      <p:bldP spid="26" grpId="0" animBg="1"/>
      <p:bldP spid="27" grpId="0"/>
      <p:bldP spid="28"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39</a:t>
            </a:fld>
            <a:endParaRPr lang="en-US" dirty="0"/>
          </a:p>
        </p:txBody>
      </p:sp>
      <p:pic>
        <p:nvPicPr>
          <p:cNvPr id="5" name="Picture 4" descr="pixellate2.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23683" y="2228850"/>
            <a:ext cx="8686969" cy="2419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645300"/>
            <a:ext cx="8229600" cy="731520"/>
          </a:xfrm>
        </p:spPr>
        <p:txBody>
          <a:bodyPr>
            <a:normAutofit/>
          </a:bodyPr>
          <a:lstStyle/>
          <a:p>
            <a:r>
              <a:rPr lang="en-US" dirty="0"/>
              <a:t>Your </a:t>
            </a:r>
            <a:r>
              <a:rPr lang="en-US" dirty="0" smtClean="0"/>
              <a:t>Dealership’s Job Descriptions</a:t>
            </a:r>
            <a:endParaRPr lang="en-US" dirty="0"/>
          </a:p>
        </p:txBody>
      </p:sp>
    </p:spTree>
    <p:extLst>
      <p:ext uri="{BB962C8B-B14F-4D97-AF65-F5344CB8AC3E}">
        <p14:creationId xmlns:p14="http://schemas.microsoft.com/office/powerpoint/2010/main" val="305557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93"/>
          <p:cNvSpPr>
            <a:spLocks noChangeArrowheads="1"/>
          </p:cNvSpPr>
          <p:nvPr/>
        </p:nvSpPr>
        <p:spPr bwMode="auto">
          <a:xfrm>
            <a:off x="4784401" y="2370835"/>
            <a:ext cx="3683620" cy="3336111"/>
          </a:xfrm>
          <a:prstGeom prst="rect">
            <a:avLst/>
          </a:prstGeom>
          <a:solidFill>
            <a:srgbClr val="19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nchor="ctr"/>
          <a:lstStyle/>
          <a:p>
            <a:pPr algn="ctr" eaLnBrk="1"/>
            <a:endParaRPr lang="en-US" sz="3600">
              <a:solidFill>
                <a:srgbClr val="340053"/>
              </a:solidFill>
              <a:latin typeface="Gill Sans Light" charset="0"/>
              <a:sym typeface="Gill Sans Light" charset="0"/>
            </a:endParaRPr>
          </a:p>
        </p:txBody>
      </p:sp>
      <p:sp>
        <p:nvSpPr>
          <p:cNvPr id="2" name="Title 1"/>
          <p:cNvSpPr>
            <a:spLocks noGrp="1"/>
          </p:cNvSpPr>
          <p:nvPr>
            <p:ph type="title"/>
          </p:nvPr>
        </p:nvSpPr>
        <p:spPr/>
        <p:txBody>
          <a:bodyPr>
            <a:normAutofit/>
          </a:bodyPr>
          <a:lstStyle/>
          <a:p>
            <a:r>
              <a:rPr lang="en-US" dirty="0"/>
              <a:t>Mounting Challenges In Automotive Retailing</a:t>
            </a:r>
          </a:p>
        </p:txBody>
      </p:sp>
      <p:sp>
        <p:nvSpPr>
          <p:cNvPr id="3" name="Content Placeholder 2"/>
          <p:cNvSpPr>
            <a:spLocks noGrp="1"/>
          </p:cNvSpPr>
          <p:nvPr>
            <p:ph idx="1"/>
          </p:nvPr>
        </p:nvSpPr>
        <p:spPr>
          <a:xfrm>
            <a:off x="457200" y="1718190"/>
            <a:ext cx="8229600" cy="547255"/>
          </a:xfrm>
        </p:spPr>
        <p:txBody>
          <a:bodyPr>
            <a:normAutofit/>
          </a:bodyPr>
          <a:lstStyle/>
          <a:p>
            <a:pPr marL="0" indent="0" algn="ctr">
              <a:buNone/>
            </a:pPr>
            <a:r>
              <a:rPr lang="en-US" b="1" dirty="0">
                <a:solidFill>
                  <a:srgbClr val="95CE21"/>
                </a:solidFill>
              </a:rPr>
              <a:t>Growing Top-Tier Dealerships</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4</a:t>
            </a:fld>
            <a:endParaRPr lang="en-US" dirty="0"/>
          </a:p>
        </p:txBody>
      </p:sp>
      <p:sp>
        <p:nvSpPr>
          <p:cNvPr id="5" name="Shape 93"/>
          <p:cNvSpPr>
            <a:spLocks noChangeArrowheads="1"/>
          </p:cNvSpPr>
          <p:nvPr/>
        </p:nvSpPr>
        <p:spPr bwMode="auto">
          <a:xfrm>
            <a:off x="597444" y="2370835"/>
            <a:ext cx="3683620" cy="3336111"/>
          </a:xfrm>
          <a:prstGeom prst="rect">
            <a:avLst/>
          </a:prstGeom>
          <a:solidFill>
            <a:srgbClr val="19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nchor="ctr"/>
          <a:lstStyle/>
          <a:p>
            <a:pPr algn="ctr" eaLnBrk="1"/>
            <a:endParaRPr lang="en-US" sz="3600">
              <a:solidFill>
                <a:srgbClr val="340053"/>
              </a:solidFill>
              <a:latin typeface="Gill Sans Light" charset="0"/>
              <a:sym typeface="Gill Sans Light" charset="0"/>
            </a:endParaRPr>
          </a:p>
        </p:txBody>
      </p:sp>
      <p:sp>
        <p:nvSpPr>
          <p:cNvPr id="6" name="Shape 97"/>
          <p:cNvSpPr txBox="1">
            <a:spLocks noChangeArrowheads="1"/>
          </p:cNvSpPr>
          <p:nvPr/>
        </p:nvSpPr>
        <p:spPr bwMode="auto">
          <a:xfrm>
            <a:off x="903419" y="3786167"/>
            <a:ext cx="3011488"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a:r>
              <a:rPr lang="en-US" sz="1800" dirty="0">
                <a:solidFill>
                  <a:schemeClr val="bg1"/>
                </a:solidFill>
                <a:ea typeface="Calibri" charset="0"/>
                <a:cs typeface="Calibri" charset="0"/>
                <a:sym typeface="Helvetica Neue" charset="0"/>
              </a:rPr>
              <a:t>Fixed Operations</a:t>
            </a:r>
          </a:p>
        </p:txBody>
      </p:sp>
      <p:sp>
        <p:nvSpPr>
          <p:cNvPr id="7" name="Shape 98"/>
          <p:cNvSpPr txBox="1">
            <a:spLocks noChangeArrowheads="1"/>
          </p:cNvSpPr>
          <p:nvPr/>
        </p:nvSpPr>
        <p:spPr bwMode="auto">
          <a:xfrm>
            <a:off x="771657" y="3128870"/>
            <a:ext cx="31432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a:r>
              <a:rPr lang="en-US" sz="1800" dirty="0" smtClean="0">
                <a:solidFill>
                  <a:schemeClr val="bg1"/>
                </a:solidFill>
                <a:ea typeface="Calibri" charset="0"/>
                <a:cs typeface="Calibri" charset="0"/>
                <a:sym typeface="Helvetica Neue" charset="0"/>
              </a:rPr>
              <a:t>Variable Operations</a:t>
            </a:r>
            <a:endParaRPr lang="en-US" sz="1800" dirty="0">
              <a:solidFill>
                <a:schemeClr val="bg1"/>
              </a:solidFill>
              <a:ea typeface="Calibri" charset="0"/>
              <a:cs typeface="Calibri" charset="0"/>
              <a:sym typeface="Helvetica Neue" charset="0"/>
            </a:endParaRPr>
          </a:p>
        </p:txBody>
      </p:sp>
      <p:sp>
        <p:nvSpPr>
          <p:cNvPr id="8" name="Shape 100"/>
          <p:cNvSpPr txBox="1">
            <a:spLocks noChangeArrowheads="1"/>
          </p:cNvSpPr>
          <p:nvPr/>
        </p:nvSpPr>
        <p:spPr bwMode="auto">
          <a:xfrm>
            <a:off x="1355857" y="4430048"/>
            <a:ext cx="19748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a:r>
              <a:rPr lang="en-US" sz="1800">
                <a:solidFill>
                  <a:schemeClr val="bg1"/>
                </a:solidFill>
                <a:ea typeface="Calibri" charset="0"/>
                <a:cs typeface="Calibri" charset="0"/>
                <a:sym typeface="Helvetica Neue" charset="0"/>
              </a:rPr>
              <a:t>Service</a:t>
            </a:r>
          </a:p>
        </p:txBody>
      </p:sp>
      <p:sp>
        <p:nvSpPr>
          <p:cNvPr id="9" name="Shape 102"/>
          <p:cNvSpPr txBox="1">
            <a:spLocks noChangeArrowheads="1"/>
          </p:cNvSpPr>
          <p:nvPr/>
        </p:nvSpPr>
        <p:spPr bwMode="auto">
          <a:xfrm>
            <a:off x="1355857" y="2447558"/>
            <a:ext cx="19748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a:r>
              <a:rPr lang="en-US" sz="1800" dirty="0">
                <a:solidFill>
                  <a:schemeClr val="bg1"/>
                </a:solidFill>
                <a:ea typeface="Calibri" charset="0"/>
                <a:cs typeface="Calibri" charset="0"/>
                <a:sym typeface="Helvetica Neue" charset="0"/>
              </a:rPr>
              <a:t>Marketing</a:t>
            </a:r>
          </a:p>
        </p:txBody>
      </p:sp>
      <p:sp>
        <p:nvSpPr>
          <p:cNvPr id="10" name="Shape 104"/>
          <p:cNvSpPr txBox="1">
            <a:spLocks noChangeArrowheads="1"/>
          </p:cNvSpPr>
          <p:nvPr/>
        </p:nvSpPr>
        <p:spPr bwMode="auto">
          <a:xfrm>
            <a:off x="759750" y="5155602"/>
            <a:ext cx="30988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a:r>
              <a:rPr lang="en-US" sz="1800">
                <a:solidFill>
                  <a:schemeClr val="bg1"/>
                </a:solidFill>
                <a:ea typeface="Calibri" charset="0"/>
                <a:cs typeface="Calibri" charset="0"/>
                <a:sym typeface="Helvetica Neue" charset="0"/>
              </a:rPr>
              <a:t> F &amp; I</a:t>
            </a:r>
          </a:p>
        </p:txBody>
      </p:sp>
      <p:cxnSp>
        <p:nvCxnSpPr>
          <p:cNvPr id="11" name="Shape 107"/>
          <p:cNvCxnSpPr>
            <a:cxnSpLocks noChangeShapeType="1"/>
          </p:cNvCxnSpPr>
          <p:nvPr/>
        </p:nvCxnSpPr>
        <p:spPr bwMode="auto">
          <a:xfrm>
            <a:off x="884335" y="3044656"/>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sp>
        <p:nvSpPr>
          <p:cNvPr id="16" name="Shape 97"/>
          <p:cNvSpPr txBox="1">
            <a:spLocks noChangeArrowheads="1"/>
          </p:cNvSpPr>
          <p:nvPr/>
        </p:nvSpPr>
        <p:spPr bwMode="auto">
          <a:xfrm>
            <a:off x="4895361" y="3786167"/>
            <a:ext cx="357889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800" dirty="0">
                <a:solidFill>
                  <a:schemeClr val="bg1"/>
                </a:solidFill>
                <a:ea typeface="Calibri" charset="0"/>
                <a:cs typeface="Calibri" charset="0"/>
                <a:sym typeface="Helvetica Neue" charset="0"/>
              </a:rPr>
              <a:t>Training &amp; Development</a:t>
            </a:r>
          </a:p>
        </p:txBody>
      </p:sp>
      <p:sp>
        <p:nvSpPr>
          <p:cNvPr id="17" name="Shape 98"/>
          <p:cNvSpPr txBox="1">
            <a:spLocks noChangeArrowheads="1"/>
          </p:cNvSpPr>
          <p:nvPr/>
        </p:nvSpPr>
        <p:spPr bwMode="auto">
          <a:xfrm>
            <a:off x="4584505" y="3128870"/>
            <a:ext cx="406884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800">
                <a:solidFill>
                  <a:schemeClr val="bg1"/>
                </a:solidFill>
                <a:ea typeface="Calibri" charset="0"/>
                <a:cs typeface="Calibri" charset="0"/>
                <a:sym typeface="Helvetica Neue" charset="0"/>
              </a:rPr>
              <a:t>Capitalization </a:t>
            </a:r>
          </a:p>
        </p:txBody>
      </p:sp>
      <p:sp>
        <p:nvSpPr>
          <p:cNvPr id="18" name="Shape 100"/>
          <p:cNvSpPr txBox="1">
            <a:spLocks noChangeArrowheads="1"/>
          </p:cNvSpPr>
          <p:nvPr/>
        </p:nvSpPr>
        <p:spPr bwMode="auto">
          <a:xfrm>
            <a:off x="4373308" y="4430048"/>
            <a:ext cx="4491234"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800" dirty="0" smtClean="0">
                <a:solidFill>
                  <a:schemeClr val="bg1"/>
                </a:solidFill>
                <a:ea typeface="Calibri" charset="0"/>
                <a:cs typeface="Calibri" charset="0"/>
                <a:sym typeface="Helvetica Neue" charset="0"/>
              </a:rPr>
              <a:t>OEM Programs</a:t>
            </a:r>
            <a:endParaRPr lang="en-US" sz="1800" dirty="0">
              <a:solidFill>
                <a:schemeClr val="bg1"/>
              </a:solidFill>
              <a:ea typeface="Calibri" charset="0"/>
              <a:cs typeface="Calibri" charset="0"/>
              <a:sym typeface="Helvetica Neue" charset="0"/>
            </a:endParaRPr>
          </a:p>
        </p:txBody>
      </p:sp>
      <p:sp>
        <p:nvSpPr>
          <p:cNvPr id="19" name="Shape 102"/>
          <p:cNvSpPr txBox="1">
            <a:spLocks noChangeArrowheads="1"/>
          </p:cNvSpPr>
          <p:nvPr/>
        </p:nvSpPr>
        <p:spPr bwMode="auto">
          <a:xfrm>
            <a:off x="4584505" y="2447558"/>
            <a:ext cx="406884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800" dirty="0" smtClean="0">
                <a:solidFill>
                  <a:schemeClr val="bg1"/>
                </a:solidFill>
                <a:ea typeface="Calibri" charset="0"/>
                <a:cs typeface="Calibri" charset="0"/>
                <a:sym typeface="Helvetica Neue" charset="0"/>
              </a:rPr>
              <a:t>Interest Rates</a:t>
            </a:r>
            <a:endParaRPr lang="en-US" sz="1800" dirty="0">
              <a:solidFill>
                <a:schemeClr val="bg1"/>
              </a:solidFill>
              <a:ea typeface="Calibri" charset="0"/>
              <a:cs typeface="Calibri" charset="0"/>
              <a:sym typeface="Helvetica Neue" charset="0"/>
            </a:endParaRPr>
          </a:p>
        </p:txBody>
      </p:sp>
      <p:sp>
        <p:nvSpPr>
          <p:cNvPr id="20" name="Shape 104"/>
          <p:cNvSpPr txBox="1">
            <a:spLocks noChangeArrowheads="1"/>
          </p:cNvSpPr>
          <p:nvPr/>
        </p:nvSpPr>
        <p:spPr bwMode="auto">
          <a:xfrm>
            <a:off x="5035393" y="5155602"/>
            <a:ext cx="30988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9231" tIns="109231" rIns="109231" bIns="109231"/>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800" dirty="0">
                <a:solidFill>
                  <a:schemeClr val="bg1"/>
                </a:solidFill>
                <a:ea typeface="Calibri" charset="0"/>
                <a:cs typeface="Calibri" charset="0"/>
                <a:sym typeface="Helvetica Neue" charset="0"/>
              </a:rPr>
              <a:t>Legal &amp; Compliance</a:t>
            </a:r>
          </a:p>
        </p:txBody>
      </p:sp>
      <p:cxnSp>
        <p:nvCxnSpPr>
          <p:cNvPr id="58" name="Shape 107"/>
          <p:cNvCxnSpPr>
            <a:cxnSpLocks noChangeShapeType="1"/>
          </p:cNvCxnSpPr>
          <p:nvPr/>
        </p:nvCxnSpPr>
        <p:spPr bwMode="auto">
          <a:xfrm>
            <a:off x="870480" y="3683776"/>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cxnSp>
        <p:nvCxnSpPr>
          <p:cNvPr id="59" name="Shape 107"/>
          <p:cNvCxnSpPr>
            <a:cxnSpLocks noChangeShapeType="1"/>
          </p:cNvCxnSpPr>
          <p:nvPr/>
        </p:nvCxnSpPr>
        <p:spPr bwMode="auto">
          <a:xfrm>
            <a:off x="856625" y="4357528"/>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cxnSp>
        <p:nvCxnSpPr>
          <p:cNvPr id="60" name="Shape 107"/>
          <p:cNvCxnSpPr>
            <a:cxnSpLocks noChangeShapeType="1"/>
          </p:cNvCxnSpPr>
          <p:nvPr/>
        </p:nvCxnSpPr>
        <p:spPr bwMode="auto">
          <a:xfrm>
            <a:off x="841833" y="5028861"/>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cxnSp>
        <p:nvCxnSpPr>
          <p:cNvPr id="62" name="Shape 107"/>
          <p:cNvCxnSpPr>
            <a:cxnSpLocks noChangeShapeType="1"/>
          </p:cNvCxnSpPr>
          <p:nvPr/>
        </p:nvCxnSpPr>
        <p:spPr bwMode="auto">
          <a:xfrm>
            <a:off x="5104558" y="3016948"/>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cxnSp>
        <p:nvCxnSpPr>
          <p:cNvPr id="63" name="Shape 107"/>
          <p:cNvCxnSpPr>
            <a:cxnSpLocks noChangeShapeType="1"/>
          </p:cNvCxnSpPr>
          <p:nvPr/>
        </p:nvCxnSpPr>
        <p:spPr bwMode="auto">
          <a:xfrm>
            <a:off x="5090703" y="3656068"/>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cxnSp>
        <p:nvCxnSpPr>
          <p:cNvPr id="64" name="Shape 107"/>
          <p:cNvCxnSpPr>
            <a:cxnSpLocks noChangeShapeType="1"/>
          </p:cNvCxnSpPr>
          <p:nvPr/>
        </p:nvCxnSpPr>
        <p:spPr bwMode="auto">
          <a:xfrm>
            <a:off x="5076848" y="4329820"/>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cxnSp>
        <p:nvCxnSpPr>
          <p:cNvPr id="65" name="Shape 107"/>
          <p:cNvCxnSpPr>
            <a:cxnSpLocks noChangeShapeType="1"/>
          </p:cNvCxnSpPr>
          <p:nvPr/>
        </p:nvCxnSpPr>
        <p:spPr bwMode="auto">
          <a:xfrm>
            <a:off x="5062056" y="5001153"/>
            <a:ext cx="3072137" cy="0"/>
          </a:xfrm>
          <a:prstGeom prst="straightConnector1">
            <a:avLst/>
          </a:prstGeom>
          <a:noFill/>
          <a:ln w="9525">
            <a:solidFill>
              <a:schemeClr val="bg1"/>
            </a:solidFill>
            <a:prstDash val="dot"/>
            <a:round/>
            <a:headEnd type="none" w="lg" len="lg"/>
            <a:tailEnd type="none" w="lg" len="lg"/>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86256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par>
                                <p:cTn id="42" presetID="10" presetClass="entr" presetSubtype="0"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par>
                                <p:cTn id="45" presetID="10"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par>
                                <p:cTn id="53" presetID="10"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10" presetClass="entr" presetSubtype="0" fill="hold"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par>
                                <p:cTn id="59" presetID="10" presetClass="entr" presetSubtype="0"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500"/>
                                        <p:tgtEl>
                                          <p:spTgt spid="64"/>
                                        </p:tgtEl>
                                      </p:cBhvr>
                                    </p:animEffect>
                                  </p:childTnLst>
                                </p:cTn>
                              </p:par>
                              <p:par>
                                <p:cTn id="62" presetID="10" presetClass="entr" presetSubtype="0" fill="hold"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 grpId="0" animBg="1"/>
      <p:bldP spid="6" grpId="0"/>
      <p:bldP spid="7" grpId="0"/>
      <p:bldP spid="8" grpId="0"/>
      <p:bldP spid="9" grpId="0"/>
      <p:bldP spid="10" grpId="0"/>
      <p:bldP spid="16" grpId="0"/>
      <p:bldP spid="17" grpId="0"/>
      <p:bldP spid="18"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11390" y="923403"/>
            <a:ext cx="5464580" cy="1072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200" b="1" dirty="0">
              <a:solidFill>
                <a:schemeClr val="tx1">
                  <a:lumMod val="50000"/>
                  <a:lumOff val="50000"/>
                </a:schemeClr>
              </a:solidFill>
              <a:latin typeface="Helvetica Light" charset="0"/>
              <a:ea typeface="Helvetica Light" charset="0"/>
              <a:cs typeface="Helvetica Light" charset="0"/>
            </a:endParaRPr>
          </a:p>
        </p:txBody>
      </p:sp>
      <p:sp>
        <p:nvSpPr>
          <p:cNvPr id="7" name="Content Placeholder 6"/>
          <p:cNvSpPr>
            <a:spLocks noGrp="1"/>
          </p:cNvSpPr>
          <p:nvPr>
            <p:ph idx="1"/>
          </p:nvPr>
        </p:nvSpPr>
        <p:spPr>
          <a:xfrm>
            <a:off x="457200" y="1995806"/>
            <a:ext cx="8229600" cy="4525963"/>
          </a:xfrm>
        </p:spPr>
        <p:txBody>
          <a:bodyPr/>
          <a:lstStyle/>
          <a:p>
            <a:r>
              <a:rPr lang="en-US" dirty="0" smtClean="0"/>
              <a:t>Does it highlight the opportunity?</a:t>
            </a:r>
          </a:p>
          <a:p>
            <a:r>
              <a:rPr lang="en-US" dirty="0" smtClean="0"/>
              <a:t>Why is your dealership an employer of choice?</a:t>
            </a:r>
          </a:p>
          <a:p>
            <a:r>
              <a:rPr lang="en-US" dirty="0" smtClean="0"/>
              <a:t>What benefits do you offer?</a:t>
            </a:r>
          </a:p>
          <a:p>
            <a:r>
              <a:rPr lang="en-US" dirty="0" smtClean="0"/>
              <a:t>What will the candidate need to have done and do?</a:t>
            </a:r>
            <a:endParaRPr lang="en-US" dirty="0"/>
          </a:p>
        </p:txBody>
      </p:sp>
      <p:sp>
        <p:nvSpPr>
          <p:cNvPr id="8" name="Title 1"/>
          <p:cNvSpPr>
            <a:spLocks noGrp="1"/>
          </p:cNvSpPr>
          <p:nvPr>
            <p:ph type="title"/>
          </p:nvPr>
        </p:nvSpPr>
        <p:spPr/>
        <p:txBody>
          <a:bodyPr>
            <a:normAutofit/>
          </a:bodyPr>
          <a:lstStyle/>
          <a:p>
            <a:r>
              <a:rPr lang="en-US" dirty="0"/>
              <a:t>Your </a:t>
            </a:r>
            <a:r>
              <a:rPr lang="en-US" dirty="0" smtClean="0"/>
              <a:t>Dealership’s Job Descriptions</a:t>
            </a:r>
            <a:endParaRPr lang="en-US" dirty="0"/>
          </a:p>
        </p:txBody>
      </p:sp>
    </p:spTree>
    <p:extLst>
      <p:ext uri="{BB962C8B-B14F-4D97-AF65-F5344CB8AC3E}">
        <p14:creationId xmlns:p14="http://schemas.microsoft.com/office/powerpoint/2010/main" val="129890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My job description:</a:t>
            </a:r>
          </a:p>
        </p:txBody>
      </p:sp>
      <p:sp>
        <p:nvSpPr>
          <p:cNvPr id="3" name="Content Placeholder 2"/>
          <p:cNvSpPr>
            <a:spLocks noGrp="1"/>
          </p:cNvSpPr>
          <p:nvPr>
            <p:ph idx="1"/>
          </p:nvPr>
        </p:nvSpPr>
        <p:spPr>
          <a:xfrm>
            <a:off x="457199" y="2362200"/>
            <a:ext cx="6381591" cy="3763963"/>
          </a:xfrm>
        </p:spPr>
        <p:txBody>
          <a:bodyPr>
            <a:normAutofit/>
          </a:bodyPr>
          <a:lstStyle/>
          <a:p>
            <a:pPr marL="514350" indent="-514350">
              <a:buFont typeface="+mj-lt"/>
              <a:buAutoNum type="arabicPeriod"/>
            </a:pPr>
            <a:r>
              <a:rPr lang="en-US" sz="2500" dirty="0" smtClean="0"/>
              <a:t>Park </a:t>
            </a:r>
            <a:r>
              <a:rPr lang="en-US" sz="2500" dirty="0"/>
              <a:t>cars.</a:t>
            </a:r>
          </a:p>
          <a:p>
            <a:pPr marL="514350" indent="-514350">
              <a:buFont typeface="+mj-lt"/>
              <a:buAutoNum type="arabicPeriod"/>
            </a:pPr>
            <a:r>
              <a:rPr lang="en-US" sz="2500" dirty="0" smtClean="0"/>
              <a:t>Wash </a:t>
            </a:r>
            <a:r>
              <a:rPr lang="en-US" sz="2500" dirty="0"/>
              <a:t>cars.</a:t>
            </a:r>
          </a:p>
          <a:p>
            <a:pPr marL="514350" indent="-514350">
              <a:buFont typeface="+mj-lt"/>
              <a:buAutoNum type="arabicPeriod"/>
            </a:pPr>
            <a:r>
              <a:rPr lang="en-US" sz="2500" dirty="0" smtClean="0"/>
              <a:t>Get </a:t>
            </a:r>
            <a:r>
              <a:rPr lang="en-US" sz="2500" dirty="0"/>
              <a:t>yelled at.</a:t>
            </a:r>
          </a:p>
          <a:p>
            <a:pPr marL="514350" indent="-514350">
              <a:buFont typeface="+mj-lt"/>
              <a:buAutoNum type="arabicPeriod"/>
            </a:pPr>
            <a:r>
              <a:rPr lang="en-US" sz="2500" dirty="0" smtClean="0"/>
              <a:t>Work </a:t>
            </a:r>
            <a:r>
              <a:rPr lang="en-US" sz="2500" dirty="0"/>
              <a:t>early mornings, late nights,  </a:t>
            </a:r>
            <a:r>
              <a:rPr lang="en-US" sz="2500" dirty="0" smtClean="0"/>
              <a:t>weekends </a:t>
            </a:r>
            <a:r>
              <a:rPr lang="en-US" sz="2500" dirty="0"/>
              <a:t>and major holidays.</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41</a:t>
            </a:fld>
            <a:endParaRPr lang="en-US" dirty="0"/>
          </a:p>
        </p:txBody>
      </p:sp>
    </p:spTree>
    <p:extLst>
      <p:ext uri="{BB962C8B-B14F-4D97-AF65-F5344CB8AC3E}">
        <p14:creationId xmlns:p14="http://schemas.microsoft.com/office/powerpoint/2010/main" val="43949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86800" y="6397625"/>
            <a:ext cx="457200" cy="460375"/>
          </a:xfrm>
          <a:prstGeom prst="rect">
            <a:avLst/>
          </a:prstGeom>
        </p:spPr>
        <p:txBody>
          <a:bodyPr/>
          <a:lstStyle/>
          <a:p>
            <a:fld id="{01B49632-E5A2-7F41-8AA7-3CFE8A6FB90B}" type="slidenum">
              <a:rPr lang="en-US" smtClean="0"/>
              <a:pPr/>
              <a:t>42</a:t>
            </a:fld>
            <a:endParaRPr lang="en-US" dirty="0"/>
          </a:p>
        </p:txBody>
      </p:sp>
      <p:pic>
        <p:nvPicPr>
          <p:cNvPr id="7" name="Picture 2" descr="Screen Shot 2015-10-12 at 2.52.5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4583" y="899339"/>
            <a:ext cx="6799520" cy="5102960"/>
          </a:xfrm>
          <a:prstGeom prst="rect">
            <a:avLst/>
          </a:prstGeom>
          <a:noFill/>
          <a:ln>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2547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86800" y="6408738"/>
            <a:ext cx="457200" cy="461962"/>
          </a:xfrm>
          <a:prstGeom prst="rect">
            <a:avLst/>
          </a:prstGeom>
        </p:spPr>
        <p:txBody>
          <a:bodyPr/>
          <a:lstStyle/>
          <a:p>
            <a:fld id="{01B49632-E5A2-7F41-8AA7-3CFE8A6FB90B}" type="slidenum">
              <a:rPr lang="en-US" smtClean="0"/>
              <a:pPr/>
              <a:t>43</a:t>
            </a:fld>
            <a:endParaRPr lang="en-US" dirty="0"/>
          </a:p>
        </p:txBody>
      </p:sp>
      <p:pic>
        <p:nvPicPr>
          <p:cNvPr id="5" name="Picture 4" descr="Screen Shot 2015-10-12 at 2.53.1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9966" y="600745"/>
            <a:ext cx="6901938" cy="5194148"/>
          </a:xfrm>
          <a:prstGeom prst="rect">
            <a:avLst/>
          </a:prstGeom>
          <a:noFill/>
          <a:ln>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142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86800" y="6408738"/>
            <a:ext cx="457200" cy="461962"/>
          </a:xfrm>
          <a:prstGeom prst="rect">
            <a:avLst/>
          </a:prstGeom>
        </p:spPr>
        <p:txBody>
          <a:bodyPr/>
          <a:lstStyle/>
          <a:p>
            <a:fld id="{01B49632-E5A2-7F41-8AA7-3CFE8A6FB90B}" type="slidenum">
              <a:rPr lang="en-US" smtClean="0"/>
              <a:pPr/>
              <a:t>44</a:t>
            </a:fld>
            <a:endParaRPr lang="en-US" dirty="0"/>
          </a:p>
        </p:txBody>
      </p:sp>
      <p:pic>
        <p:nvPicPr>
          <p:cNvPr id="6" name="Picture 5" descr="Screen Shot 2015-10-12 at 2.54.20 PM.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470072" y="562700"/>
            <a:ext cx="6370720" cy="5144030"/>
          </a:xfrm>
          <a:prstGeom prst="rect">
            <a:avLst/>
          </a:prstGeom>
          <a:noFill/>
          <a:ln>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1118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86800" y="6408738"/>
            <a:ext cx="457200" cy="461962"/>
          </a:xfrm>
          <a:prstGeom prst="rect">
            <a:avLst/>
          </a:prstGeom>
        </p:spPr>
        <p:txBody>
          <a:bodyPr/>
          <a:lstStyle/>
          <a:p>
            <a:fld id="{01B49632-E5A2-7F41-8AA7-3CFE8A6FB90B}" type="slidenum">
              <a:rPr lang="en-US" smtClean="0"/>
              <a:pPr/>
              <a:t>45</a:t>
            </a:fld>
            <a:endParaRPr lang="en-US" dirty="0"/>
          </a:p>
        </p:txBody>
      </p:sp>
      <p:pic>
        <p:nvPicPr>
          <p:cNvPr id="6" name="Picture 2" descr="Screen Shot 2015-10-14 at 10.21.5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746" y="916344"/>
            <a:ext cx="8173054" cy="4294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9531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Recruiting is Sales and Marketing</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46</a:t>
            </a:fld>
            <a:endParaRPr lang="en-US" dirty="0"/>
          </a:p>
        </p:txBody>
      </p:sp>
      <p:sp>
        <p:nvSpPr>
          <p:cNvPr id="7" name="Rectangle 6"/>
          <p:cNvSpPr/>
          <p:nvPr/>
        </p:nvSpPr>
        <p:spPr>
          <a:xfrm>
            <a:off x="0" y="2190751"/>
            <a:ext cx="9144000" cy="2608598"/>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769" y="1862476"/>
            <a:ext cx="3292932" cy="326514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04" y="1875851"/>
            <a:ext cx="3244306" cy="3238395"/>
          </a:xfrm>
          <a:prstGeom prst="rect">
            <a:avLst/>
          </a:prstGeom>
        </p:spPr>
      </p:pic>
      <p:sp>
        <p:nvSpPr>
          <p:cNvPr id="10" name="TextBox 9"/>
          <p:cNvSpPr txBox="1"/>
          <p:nvPr/>
        </p:nvSpPr>
        <p:spPr>
          <a:xfrm>
            <a:off x="2481437" y="2934672"/>
            <a:ext cx="4152275" cy="861774"/>
          </a:xfrm>
          <a:prstGeom prst="rect">
            <a:avLst/>
          </a:prstGeom>
          <a:noFill/>
        </p:spPr>
        <p:txBody>
          <a:bodyPr wrap="square" rtlCol="0">
            <a:spAutoFit/>
          </a:bodyPr>
          <a:lstStyle/>
          <a:p>
            <a:pPr algn="ctr"/>
            <a:r>
              <a:rPr lang="en-US" sz="2500" dirty="0" smtClean="0">
                <a:solidFill>
                  <a:schemeClr val="bg1"/>
                </a:solidFill>
                <a:latin typeface="Lato" charset="0"/>
                <a:ea typeface="Lato" charset="0"/>
                <a:cs typeface="Lato" charset="0"/>
              </a:rPr>
              <a:t>It’s the </a:t>
            </a:r>
          </a:p>
          <a:p>
            <a:pPr algn="ctr"/>
            <a:r>
              <a:rPr lang="en-US" sz="2500" b="1" dirty="0" smtClean="0">
                <a:solidFill>
                  <a:schemeClr val="bg1"/>
                </a:solidFill>
                <a:latin typeface="Lato" charset="0"/>
                <a:ea typeface="Lato" charset="0"/>
                <a:cs typeface="Lato" charset="0"/>
              </a:rPr>
              <a:t>same person!</a:t>
            </a:r>
            <a:endParaRPr lang="en-US" sz="2500" b="1" dirty="0">
              <a:solidFill>
                <a:schemeClr val="bg1"/>
              </a:solidFill>
              <a:latin typeface="Lato" charset="0"/>
              <a:ea typeface="Lato" charset="0"/>
              <a:cs typeface="Lato" charset="0"/>
            </a:endParaRPr>
          </a:p>
        </p:txBody>
      </p:sp>
      <p:cxnSp>
        <p:nvCxnSpPr>
          <p:cNvPr id="12" name="Straight Arrow Connector 11"/>
          <p:cNvCxnSpPr/>
          <p:nvPr/>
        </p:nvCxnSpPr>
        <p:spPr>
          <a:xfrm flipH="1">
            <a:off x="3432810" y="3208670"/>
            <a:ext cx="467985" cy="0"/>
          </a:xfrm>
          <a:prstGeom prst="straightConnector1">
            <a:avLst/>
          </a:prstGeom>
          <a:ln w="76200">
            <a:solidFill>
              <a:srgbClr val="95CE2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272396" y="3202641"/>
            <a:ext cx="499754" cy="6029"/>
          </a:xfrm>
          <a:prstGeom prst="straightConnector1">
            <a:avLst/>
          </a:prstGeom>
          <a:ln w="76200">
            <a:solidFill>
              <a:srgbClr val="95CE2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6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Your </a:t>
            </a:r>
            <a:r>
              <a:rPr lang="en-US" dirty="0" smtClean="0"/>
              <a:t>Dealership’s </a:t>
            </a:r>
            <a:r>
              <a:rPr lang="en-US" dirty="0"/>
              <a:t>Career Site</a:t>
            </a:r>
          </a:p>
        </p:txBody>
      </p:sp>
      <p:sp>
        <p:nvSpPr>
          <p:cNvPr id="3" name="Content Placeholder 2"/>
          <p:cNvSpPr>
            <a:spLocks noGrp="1"/>
          </p:cNvSpPr>
          <p:nvPr>
            <p:ph idx="1"/>
          </p:nvPr>
        </p:nvSpPr>
        <p:spPr>
          <a:xfrm>
            <a:off x="457200" y="2003515"/>
            <a:ext cx="8229600" cy="3966210"/>
          </a:xfrm>
        </p:spPr>
        <p:txBody>
          <a:bodyPr>
            <a:normAutofit/>
          </a:bodyPr>
          <a:lstStyle/>
          <a:p>
            <a:pPr marL="0" indent="0">
              <a:buNone/>
            </a:pPr>
            <a:r>
              <a:rPr lang="en-US" sz="2500" b="1" dirty="0"/>
              <a:t>Questions to ask </a:t>
            </a:r>
            <a:r>
              <a:rPr lang="en-US" sz="2500" b="1"/>
              <a:t>to </a:t>
            </a:r>
            <a:r>
              <a:rPr lang="en-US" sz="2500" b="1" smtClean="0"/>
              <a:t>yourself:</a:t>
            </a:r>
            <a:endParaRPr lang="en-US" sz="2500" b="1" dirty="0"/>
          </a:p>
          <a:p>
            <a:pPr marL="0" indent="0">
              <a:buNone/>
            </a:pPr>
            <a:endParaRPr lang="en-US" sz="2500" b="1" dirty="0"/>
          </a:p>
          <a:p>
            <a:pPr marL="514350" indent="-514350">
              <a:buFont typeface="+mj-lt"/>
              <a:buAutoNum type="arabicPeriod"/>
            </a:pPr>
            <a:r>
              <a:rPr lang="en-US" sz="2500" dirty="0" smtClean="0"/>
              <a:t>Does </a:t>
            </a:r>
            <a:r>
              <a:rPr lang="en-US" sz="2500" dirty="0"/>
              <a:t>is deliver the WIFM</a:t>
            </a:r>
            <a:r>
              <a:rPr lang="en-US" sz="2500" dirty="0" smtClean="0"/>
              <a:t>?</a:t>
            </a:r>
          </a:p>
          <a:p>
            <a:pPr marL="514350" indent="-514350">
              <a:buFont typeface="+mj-lt"/>
              <a:buAutoNum type="arabicPeriod"/>
            </a:pPr>
            <a:r>
              <a:rPr lang="en-US" sz="2500" dirty="0"/>
              <a:t>Is it Mobile-Friendly</a:t>
            </a:r>
            <a:r>
              <a:rPr lang="en-US" sz="2500" dirty="0" smtClean="0"/>
              <a:t>?</a:t>
            </a:r>
          </a:p>
          <a:p>
            <a:pPr marL="514350" indent="-514350">
              <a:buFont typeface="+mj-lt"/>
              <a:buAutoNum type="arabicPeriod"/>
            </a:pPr>
            <a:r>
              <a:rPr lang="en-US" sz="2500" dirty="0"/>
              <a:t>Is it easy to send in a resume or application</a:t>
            </a:r>
            <a:r>
              <a:rPr lang="en-US" sz="2500" dirty="0" smtClean="0"/>
              <a:t>?</a:t>
            </a:r>
            <a:endParaRPr lang="en-US" sz="2500" dirty="0"/>
          </a:p>
          <a:p>
            <a:pPr marL="514350" indent="-514350">
              <a:buFont typeface="+mj-lt"/>
              <a:buAutoNum type="arabicPeriod"/>
            </a:pPr>
            <a:r>
              <a:rPr lang="en-US" sz="2500" dirty="0"/>
              <a:t>Is it search-engine friendly?</a:t>
            </a:r>
          </a:p>
          <a:p>
            <a:pPr marL="0" indent="0">
              <a:buNone/>
            </a:pPr>
            <a:endParaRPr lang="en-US" sz="2500" dirty="0"/>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47</a:t>
            </a:fld>
            <a:endParaRPr lang="en-US" dirty="0"/>
          </a:p>
        </p:txBody>
      </p:sp>
    </p:spTree>
    <p:extLst>
      <p:ext uri="{BB962C8B-B14F-4D97-AF65-F5344CB8AC3E}">
        <p14:creationId xmlns:p14="http://schemas.microsoft.com/office/powerpoint/2010/main" val="200470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Activity</a:t>
            </a:r>
            <a:endParaRPr lang="en-US" dirty="0"/>
          </a:p>
        </p:txBody>
      </p:sp>
      <p:sp>
        <p:nvSpPr>
          <p:cNvPr id="3" name="Content Placeholder 2"/>
          <p:cNvSpPr>
            <a:spLocks noGrp="1"/>
          </p:cNvSpPr>
          <p:nvPr>
            <p:ph idx="1"/>
          </p:nvPr>
        </p:nvSpPr>
        <p:spPr>
          <a:xfrm>
            <a:off x="457200" y="2332037"/>
            <a:ext cx="8229600" cy="4525963"/>
          </a:xfrm>
        </p:spPr>
        <p:txBody>
          <a:bodyPr/>
          <a:lstStyle/>
          <a:p>
            <a:r>
              <a:rPr lang="en-US" dirty="0" smtClean="0"/>
              <a:t>Get out your phone</a:t>
            </a:r>
          </a:p>
          <a:p>
            <a:r>
              <a:rPr lang="en-US" dirty="0" smtClean="0"/>
              <a:t>Try to apply for a job on your dealerships career page</a:t>
            </a:r>
          </a:p>
        </p:txBody>
      </p:sp>
      <p:sp>
        <p:nvSpPr>
          <p:cNvPr id="4" name="Slide Number Placeholder 3"/>
          <p:cNvSpPr>
            <a:spLocks noGrp="1"/>
          </p:cNvSpPr>
          <p:nvPr>
            <p:ph type="sldNum" sz="quarter" idx="4"/>
          </p:nvPr>
        </p:nvSpPr>
        <p:spPr/>
        <p:txBody>
          <a:bodyPr/>
          <a:lstStyle/>
          <a:p>
            <a:fld id="{01B49632-E5A2-7F41-8AA7-3CFE8A6FB90B}" type="slidenum">
              <a:rPr lang="en-US" smtClean="0"/>
              <a:pPr/>
              <a:t>48</a:t>
            </a:fld>
            <a:endParaRPr lang="en-US" dirty="0"/>
          </a:p>
        </p:txBody>
      </p:sp>
    </p:spTree>
    <p:extLst>
      <p:ext uri="{BB962C8B-B14F-4D97-AF65-F5344CB8AC3E}">
        <p14:creationId xmlns:p14="http://schemas.microsoft.com/office/powerpoint/2010/main" val="93730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a:spLocks/>
          </p:cNvSpPr>
          <p:nvPr/>
        </p:nvSpPr>
        <p:spPr>
          <a:xfrm>
            <a:off x="6229350" y="1335088"/>
            <a:ext cx="2813050" cy="3179762"/>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SzPct val="80000"/>
              <a:buFont typeface="Arial"/>
              <a:buChar char="•"/>
              <a:defRPr sz="2000" kern="1200">
                <a:solidFill>
                  <a:schemeClr val="tx2">
                    <a:lumMod val="75000"/>
                  </a:schemeClr>
                </a:solidFill>
                <a:effectLst/>
                <a:latin typeface="Roboto Light"/>
                <a:ea typeface="+mn-ea"/>
                <a:cs typeface="Roboto Light"/>
              </a:defRPr>
            </a:lvl1pPr>
            <a:lvl2pPr marL="685800" indent="-336550" algn="l" defTabSz="914400" rtl="0" eaLnBrk="1" latinLnBrk="0" hangingPunct="1">
              <a:spcBef>
                <a:spcPts val="600"/>
              </a:spcBef>
              <a:buSzPct val="80000"/>
              <a:buFont typeface="Arial"/>
              <a:buChar char="•"/>
              <a:defRPr sz="1800" kern="1200">
                <a:solidFill>
                  <a:schemeClr val="tx2">
                    <a:lumMod val="75000"/>
                  </a:schemeClr>
                </a:solidFill>
                <a:effectLst/>
                <a:latin typeface="Roboto Light"/>
                <a:ea typeface="+mn-ea"/>
                <a:cs typeface="Roboto Light"/>
              </a:defRPr>
            </a:lvl2pPr>
            <a:lvl3pPr marL="10350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3pPr>
            <a:lvl4pPr marL="1371600" indent="-3365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4pPr>
            <a:lvl5pPr marL="17208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lnSpc>
                <a:spcPct val="120000"/>
              </a:lnSpc>
              <a:spcBef>
                <a:spcPts val="800"/>
              </a:spcBef>
              <a:buNone/>
            </a:pPr>
            <a:endParaRPr lang="en-US" sz="1800" b="1" dirty="0">
              <a:latin typeface="Roboto Medium"/>
              <a:cs typeface="Roboto Medium"/>
            </a:endParaRPr>
          </a:p>
        </p:txBody>
      </p:sp>
      <p:pic>
        <p:nvPicPr>
          <p:cNvPr id="4" name="Picture 3" descr="Pixelated_5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1213670"/>
            <a:ext cx="6045618" cy="3669480"/>
          </a:xfrm>
          <a:prstGeom prst="rect">
            <a:avLst/>
          </a:prstGeom>
        </p:spPr>
      </p:pic>
      <p:sp>
        <p:nvSpPr>
          <p:cNvPr id="5" name="TextBox 4"/>
          <p:cNvSpPr txBox="1"/>
          <p:nvPr/>
        </p:nvSpPr>
        <p:spPr>
          <a:xfrm rot="10800000">
            <a:off x="5347212" y="1546394"/>
            <a:ext cx="3250688" cy="945938"/>
          </a:xfrm>
          <a:prstGeom prst="rightArrow">
            <a:avLst/>
          </a:prstGeom>
          <a:solidFill>
            <a:srgbClr val="95CE21"/>
          </a:solidFill>
        </p:spPr>
        <p:txBody>
          <a:bodyPr vert="horz" wrap="none" lIns="91440" tIns="45720" rIns="91440" bIns="45720" rtlCol="0" anchor="ctr" anchorCtr="0">
            <a:noAutofit/>
          </a:bodyPr>
          <a:lstStyle/>
          <a:p>
            <a:endParaRPr lang="en-US" sz="1200" dirty="0" err="1">
              <a:latin typeface="Roboto Medium"/>
              <a:cs typeface="Roboto Medium"/>
            </a:endParaRPr>
          </a:p>
        </p:txBody>
      </p:sp>
    </p:spTree>
    <p:extLst>
      <p:ext uri="{BB962C8B-B14F-4D97-AF65-F5344CB8AC3E}">
        <p14:creationId xmlns:p14="http://schemas.microsoft.com/office/powerpoint/2010/main" val="70926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hape 150"/>
          <p:cNvSpPr>
            <a:spLocks noChangeArrowheads="1"/>
          </p:cNvSpPr>
          <p:nvPr/>
        </p:nvSpPr>
        <p:spPr bwMode="auto">
          <a:xfrm>
            <a:off x="1109514" y="2571750"/>
            <a:ext cx="2012529" cy="3055070"/>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2390" tIns="102390" rIns="102390" bIns="102390" anchor="ctr"/>
          <a:lstStyle>
            <a:lvl1pPr algn="ctr">
              <a:defRPr sz="3600">
                <a:solidFill>
                  <a:srgbClr val="340053"/>
                </a:solidFill>
                <a:latin typeface="Gill Sans Light" charset="0"/>
                <a:ea typeface="ＭＳ Ｐゴシック" charset="-128"/>
                <a:sym typeface="Gill Sans Light" charset="0"/>
              </a:defRPr>
            </a:lvl1pPr>
            <a:lvl2pPr marL="742950" indent="-285750" algn="ctr">
              <a:defRPr sz="3600">
                <a:solidFill>
                  <a:srgbClr val="340053"/>
                </a:solidFill>
                <a:latin typeface="Gill Sans Light" charset="0"/>
                <a:ea typeface="ＭＳ Ｐゴシック" charset="-128"/>
                <a:sym typeface="Gill Sans Light" charset="0"/>
              </a:defRPr>
            </a:lvl2pPr>
            <a:lvl3pPr marL="1143000" indent="-228600" algn="ctr">
              <a:defRPr sz="3600">
                <a:solidFill>
                  <a:srgbClr val="340053"/>
                </a:solidFill>
                <a:latin typeface="Gill Sans Light" charset="0"/>
                <a:ea typeface="ＭＳ Ｐゴシック" charset="-128"/>
                <a:sym typeface="Gill Sans Light" charset="0"/>
              </a:defRPr>
            </a:lvl3pPr>
            <a:lvl4pPr marL="1600200" indent="-228600" algn="ctr">
              <a:defRPr sz="3600">
                <a:solidFill>
                  <a:srgbClr val="340053"/>
                </a:solidFill>
                <a:latin typeface="Gill Sans Light" charset="0"/>
                <a:ea typeface="ＭＳ Ｐゴシック" charset="-128"/>
                <a:sym typeface="Gill Sans Light" charset="0"/>
              </a:defRPr>
            </a:lvl4pPr>
            <a:lvl5pPr marL="2057400" indent="-228600" algn="ctr">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r>
              <a:rPr lang="en-US" altLang="en-US" sz="2531"/>
              <a:t> </a:t>
            </a:r>
          </a:p>
        </p:txBody>
      </p:sp>
      <p:sp>
        <p:nvSpPr>
          <p:cNvPr id="152" name="Shape 152"/>
          <p:cNvSpPr/>
          <p:nvPr/>
        </p:nvSpPr>
        <p:spPr bwMode="auto">
          <a:xfrm>
            <a:off x="1330524" y="3000375"/>
            <a:ext cx="1509117" cy="1569393"/>
          </a:xfrm>
          <a:prstGeom prst="pie">
            <a:avLst>
              <a:gd name="adj1" fmla="val 0"/>
              <a:gd name="adj2" fmla="val 16200000"/>
            </a:avLst>
          </a:prstGeom>
          <a:solidFill>
            <a:srgbClr val="97CA41"/>
          </a:solidFill>
          <a:ln>
            <a:noFill/>
          </a:ln>
        </p:spPr>
        <p:txBody>
          <a:bodyPr lIns="64283" tIns="64283" rIns="64283" bIns="64283" anchor="ctr"/>
          <a:lstStyle/>
          <a:p>
            <a:pPr algn="ctr">
              <a:defRPr/>
            </a:pPr>
            <a:endParaRPr sz="1266">
              <a:latin typeface="Arial"/>
              <a:ea typeface="ＭＳ Ｐゴシック" charset="0"/>
              <a:cs typeface="Arial"/>
            </a:endParaRPr>
          </a:p>
        </p:txBody>
      </p:sp>
      <p:sp>
        <p:nvSpPr>
          <p:cNvPr id="14339" name="Shape 153"/>
          <p:cNvSpPr txBox="1">
            <a:spLocks noChangeArrowheads="1"/>
          </p:cNvSpPr>
          <p:nvPr/>
        </p:nvSpPr>
        <p:spPr bwMode="auto">
          <a:xfrm>
            <a:off x="1449054" y="3700240"/>
            <a:ext cx="1285875" cy="118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3" tIns="64283" rIns="64283" bIns="64283"/>
          <a:lstStyle>
            <a:lvl1pPr algn="ctr">
              <a:defRPr sz="3600">
                <a:solidFill>
                  <a:srgbClr val="340053"/>
                </a:solidFill>
                <a:latin typeface="Gill Sans Light" charset="0"/>
                <a:ea typeface="ＭＳ Ｐゴシック" charset="-128"/>
                <a:sym typeface="Gill Sans Light" charset="0"/>
              </a:defRPr>
            </a:lvl1pPr>
            <a:lvl2pPr marL="742950" indent="-285750" algn="ctr">
              <a:defRPr sz="3600">
                <a:solidFill>
                  <a:srgbClr val="340053"/>
                </a:solidFill>
                <a:latin typeface="Gill Sans Light" charset="0"/>
                <a:ea typeface="ＭＳ Ｐゴシック" charset="-128"/>
                <a:sym typeface="Gill Sans Light" charset="0"/>
              </a:defRPr>
            </a:lvl2pPr>
            <a:lvl3pPr marL="1143000" indent="-228600" algn="ctr">
              <a:defRPr sz="3600">
                <a:solidFill>
                  <a:srgbClr val="340053"/>
                </a:solidFill>
                <a:latin typeface="Gill Sans Light" charset="0"/>
                <a:ea typeface="ＭＳ Ｐゴシック" charset="-128"/>
                <a:sym typeface="Gill Sans Light" charset="0"/>
              </a:defRPr>
            </a:lvl3pPr>
            <a:lvl4pPr marL="1600200" indent="-228600" algn="ctr">
              <a:defRPr sz="3600">
                <a:solidFill>
                  <a:srgbClr val="340053"/>
                </a:solidFill>
                <a:latin typeface="Gill Sans Light" charset="0"/>
                <a:ea typeface="ＭＳ Ｐゴシック" charset="-128"/>
                <a:sym typeface="Gill Sans Light" charset="0"/>
              </a:defRPr>
            </a:lvl4pPr>
            <a:lvl5pPr marL="2057400" indent="-228600" algn="ctr">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r>
              <a:rPr lang="en-US" altLang="en-US" sz="4008" b="1" dirty="0">
                <a:solidFill>
                  <a:schemeClr val="bg1"/>
                </a:solidFill>
                <a:latin typeface="Arial" charset="0"/>
              </a:rPr>
              <a:t>75%</a:t>
            </a:r>
          </a:p>
        </p:txBody>
      </p:sp>
      <p:sp>
        <p:nvSpPr>
          <p:cNvPr id="36871" name="Shape 154"/>
          <p:cNvSpPr txBox="1">
            <a:spLocks noChangeArrowheads="1"/>
          </p:cNvSpPr>
          <p:nvPr/>
        </p:nvSpPr>
        <p:spPr bwMode="auto">
          <a:xfrm>
            <a:off x="1211089" y="4694783"/>
            <a:ext cx="1809378" cy="1395264"/>
          </a:xfrm>
          <a:prstGeom prst="rect">
            <a:avLst/>
          </a:prstGeom>
          <a:noFill/>
          <a:ln>
            <a:noFill/>
          </a:ln>
          <a:extLst>
            <a:ext uri="{909E8E84-426E-40dd-AFC4-6F175D3DCCD1}"/>
            <a:ext uri="{91240B29-F687-4f45-9708-019B960494DF}"/>
          </a:extLst>
        </p:spPr>
        <p:txBody>
          <a:bodyPr lIns="102390" tIns="102390" rIns="102390" bIns="102390"/>
          <a:lstStyle>
            <a:lvl1pPr eaLnBrk="0">
              <a:defRPr sz="3600">
                <a:solidFill>
                  <a:srgbClr val="340053"/>
                </a:solidFill>
                <a:latin typeface="Gill Sans Light" charset="0"/>
                <a:ea typeface="ＭＳ Ｐゴシック" charset="0"/>
                <a:cs typeface="ＭＳ Ｐゴシック" charset="0"/>
                <a:sym typeface="Gill Sans Light" charset="0"/>
              </a:defRPr>
            </a:lvl1pPr>
            <a:lvl2pPr marL="742950" indent="-285750" eaLnBrk="0">
              <a:defRPr sz="3600">
                <a:solidFill>
                  <a:srgbClr val="340053"/>
                </a:solidFill>
                <a:latin typeface="Gill Sans Light" charset="0"/>
                <a:ea typeface="ＭＳ Ｐゴシック" charset="0"/>
                <a:sym typeface="Gill Sans Light" charset="0"/>
              </a:defRPr>
            </a:lvl2pPr>
            <a:lvl3pPr marL="1143000" indent="-228600" eaLnBrk="0">
              <a:defRPr sz="3600">
                <a:solidFill>
                  <a:srgbClr val="340053"/>
                </a:solidFill>
                <a:latin typeface="Gill Sans Light" charset="0"/>
                <a:ea typeface="ＭＳ Ｐゴシック" charset="0"/>
                <a:sym typeface="Gill Sans Light" charset="0"/>
              </a:defRPr>
            </a:lvl3pPr>
            <a:lvl4pPr marL="1600200" indent="-228600" eaLnBrk="0">
              <a:defRPr sz="3600">
                <a:solidFill>
                  <a:srgbClr val="340053"/>
                </a:solidFill>
                <a:latin typeface="Gill Sans Light" charset="0"/>
                <a:ea typeface="ＭＳ Ｐゴシック" charset="0"/>
                <a:sym typeface="Gill Sans Light" charset="0"/>
              </a:defRPr>
            </a:lvl4pPr>
            <a:lvl5pPr marL="2057400" indent="-228600" eaLnBrk="0">
              <a:defRPr sz="3600">
                <a:solidFill>
                  <a:srgbClr val="340053"/>
                </a:solidFill>
                <a:latin typeface="Gill Sans Light" charset="0"/>
                <a:ea typeface="ＭＳ Ｐゴシック" charset="0"/>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9pPr>
          </a:lstStyle>
          <a:p>
            <a:pPr algn="ctr" eaLnBrk="1">
              <a:defRPr/>
            </a:pPr>
            <a:r>
              <a:rPr lang="en-US" sz="1547" dirty="0">
                <a:solidFill>
                  <a:schemeClr val="tx1">
                    <a:lumMod val="65000"/>
                    <a:lumOff val="35000"/>
                  </a:schemeClr>
                </a:solidFill>
                <a:latin typeface="Arial"/>
                <a:cs typeface="Arial"/>
              </a:rPr>
              <a:t>of dealers report trouble with hiring</a:t>
            </a:r>
          </a:p>
        </p:txBody>
      </p:sp>
      <p:sp>
        <p:nvSpPr>
          <p:cNvPr id="14341" name="Shape 155"/>
          <p:cNvSpPr>
            <a:spLocks noChangeArrowheads="1"/>
          </p:cNvSpPr>
          <p:nvPr/>
        </p:nvSpPr>
        <p:spPr bwMode="auto">
          <a:xfrm>
            <a:off x="3306217" y="2571750"/>
            <a:ext cx="4694783" cy="737816"/>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2390" tIns="102390" rIns="102390" bIns="102390" anchor="ctr"/>
          <a:lstStyle>
            <a:lvl1pPr algn="ctr">
              <a:defRPr sz="3600">
                <a:solidFill>
                  <a:srgbClr val="340053"/>
                </a:solidFill>
                <a:latin typeface="Gill Sans Light" charset="0"/>
                <a:ea typeface="ＭＳ Ｐゴシック" charset="-128"/>
                <a:sym typeface="Gill Sans Light" charset="0"/>
              </a:defRPr>
            </a:lvl1pPr>
            <a:lvl2pPr marL="742950" indent="-285750" algn="ctr">
              <a:defRPr sz="3600">
                <a:solidFill>
                  <a:srgbClr val="340053"/>
                </a:solidFill>
                <a:latin typeface="Gill Sans Light" charset="0"/>
                <a:ea typeface="ＭＳ Ｐゴシック" charset="-128"/>
                <a:sym typeface="Gill Sans Light" charset="0"/>
              </a:defRPr>
            </a:lvl2pPr>
            <a:lvl3pPr marL="1143000" indent="-228600" algn="ctr">
              <a:defRPr sz="3600">
                <a:solidFill>
                  <a:srgbClr val="340053"/>
                </a:solidFill>
                <a:latin typeface="Gill Sans Light" charset="0"/>
                <a:ea typeface="ＭＳ Ｐゴシック" charset="-128"/>
                <a:sym typeface="Gill Sans Light" charset="0"/>
              </a:defRPr>
            </a:lvl3pPr>
            <a:lvl4pPr marL="1600200" indent="-228600" algn="ctr">
              <a:defRPr sz="3600">
                <a:solidFill>
                  <a:srgbClr val="340053"/>
                </a:solidFill>
                <a:latin typeface="Gill Sans Light" charset="0"/>
                <a:ea typeface="ＭＳ Ｐゴシック" charset="-128"/>
                <a:sym typeface="Gill Sans Light" charset="0"/>
              </a:defRPr>
            </a:lvl4pPr>
            <a:lvl5pPr marL="2057400" indent="-228600" algn="ctr">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r>
              <a:rPr lang="en-US" altLang="en-US" sz="2531"/>
              <a:t> </a:t>
            </a:r>
          </a:p>
        </p:txBody>
      </p:sp>
      <p:sp>
        <p:nvSpPr>
          <p:cNvPr id="36873" name="Shape 156"/>
          <p:cNvSpPr txBox="1">
            <a:spLocks noChangeArrowheads="1"/>
          </p:cNvSpPr>
          <p:nvPr/>
        </p:nvSpPr>
        <p:spPr bwMode="auto">
          <a:xfrm>
            <a:off x="3339703" y="2678906"/>
            <a:ext cx="4695900" cy="540246"/>
          </a:xfrm>
          <a:prstGeom prst="rect">
            <a:avLst/>
          </a:prstGeom>
          <a:noFill/>
          <a:ln>
            <a:noFill/>
          </a:ln>
          <a:extLst>
            <a:ext uri="{909E8E84-426E-40dd-AFC4-6F175D3DCCD1}"/>
            <a:ext uri="{91240B29-F687-4f45-9708-019B960494DF}"/>
          </a:extLst>
        </p:spPr>
        <p:txBody>
          <a:bodyPr lIns="102390" tIns="102390" rIns="102390" bIns="102390"/>
          <a:lstStyle>
            <a:lvl1pPr eaLnBrk="0">
              <a:defRPr sz="3600">
                <a:solidFill>
                  <a:srgbClr val="340053"/>
                </a:solidFill>
                <a:latin typeface="Gill Sans Light" charset="0"/>
                <a:ea typeface="ＭＳ Ｐゴシック" charset="0"/>
                <a:cs typeface="ＭＳ Ｐゴシック" charset="0"/>
                <a:sym typeface="Gill Sans Light" charset="0"/>
              </a:defRPr>
            </a:lvl1pPr>
            <a:lvl2pPr marL="742950" indent="-285750" eaLnBrk="0">
              <a:defRPr sz="3600">
                <a:solidFill>
                  <a:srgbClr val="340053"/>
                </a:solidFill>
                <a:latin typeface="Gill Sans Light" charset="0"/>
                <a:ea typeface="ＭＳ Ｐゴシック" charset="0"/>
                <a:sym typeface="Gill Sans Light" charset="0"/>
              </a:defRPr>
            </a:lvl2pPr>
            <a:lvl3pPr marL="1143000" indent="-228600" eaLnBrk="0">
              <a:defRPr sz="3600">
                <a:solidFill>
                  <a:srgbClr val="340053"/>
                </a:solidFill>
                <a:latin typeface="Gill Sans Light" charset="0"/>
                <a:ea typeface="ＭＳ Ｐゴシック" charset="0"/>
                <a:sym typeface="Gill Sans Light" charset="0"/>
              </a:defRPr>
            </a:lvl3pPr>
            <a:lvl4pPr marL="1600200" indent="-228600" eaLnBrk="0">
              <a:defRPr sz="3600">
                <a:solidFill>
                  <a:srgbClr val="340053"/>
                </a:solidFill>
                <a:latin typeface="Gill Sans Light" charset="0"/>
                <a:ea typeface="ＭＳ Ｐゴシック" charset="0"/>
                <a:sym typeface="Gill Sans Light" charset="0"/>
              </a:defRPr>
            </a:lvl4pPr>
            <a:lvl5pPr marL="2057400" indent="-228600" eaLnBrk="0">
              <a:defRPr sz="3600">
                <a:solidFill>
                  <a:srgbClr val="340053"/>
                </a:solidFill>
                <a:latin typeface="Gill Sans Light" charset="0"/>
                <a:ea typeface="ＭＳ Ｐゴシック" charset="0"/>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9pPr>
          </a:lstStyle>
          <a:p>
            <a:pPr algn="ctr" eaLnBrk="1">
              <a:defRPr/>
            </a:pPr>
            <a:r>
              <a:rPr lang="en-US" sz="1547" dirty="0">
                <a:solidFill>
                  <a:schemeClr val="tx1">
                    <a:lumMod val="65000"/>
                    <a:lumOff val="35000"/>
                  </a:schemeClr>
                </a:solidFill>
                <a:latin typeface="Arial"/>
                <a:cs typeface="Arial"/>
              </a:rPr>
              <a:t>People are the </a:t>
            </a:r>
            <a:r>
              <a:rPr lang="en-US" sz="1758" b="1" dirty="0">
                <a:solidFill>
                  <a:srgbClr val="87C131"/>
                </a:solidFill>
                <a:latin typeface="Arial"/>
                <a:cs typeface="Arial"/>
              </a:rPr>
              <a:t>number one</a:t>
            </a:r>
            <a:r>
              <a:rPr lang="en-US" sz="1547" b="1" dirty="0">
                <a:solidFill>
                  <a:schemeClr val="tx1">
                    <a:lumMod val="65000"/>
                    <a:lumOff val="35000"/>
                  </a:schemeClr>
                </a:solidFill>
                <a:latin typeface="Arial"/>
                <a:cs typeface="Arial"/>
              </a:rPr>
              <a:t> </a:t>
            </a:r>
            <a:r>
              <a:rPr lang="en-US" sz="1547" dirty="0">
                <a:solidFill>
                  <a:schemeClr val="tx1">
                    <a:lumMod val="65000"/>
                    <a:lumOff val="35000"/>
                  </a:schemeClr>
                </a:solidFill>
                <a:latin typeface="Arial"/>
                <a:cs typeface="Arial"/>
              </a:rPr>
              <a:t>cost for dealerships</a:t>
            </a:r>
          </a:p>
        </p:txBody>
      </p:sp>
      <p:sp>
        <p:nvSpPr>
          <p:cNvPr id="14343" name="Shape 157"/>
          <p:cNvSpPr>
            <a:spLocks noChangeArrowheads="1"/>
          </p:cNvSpPr>
          <p:nvPr/>
        </p:nvSpPr>
        <p:spPr bwMode="auto">
          <a:xfrm>
            <a:off x="3306217" y="3529459"/>
            <a:ext cx="2316138" cy="2149822"/>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2390" tIns="102390" rIns="102390" bIns="102390" anchor="ctr"/>
          <a:lstStyle>
            <a:lvl1pPr algn="ctr">
              <a:defRPr sz="3600">
                <a:solidFill>
                  <a:srgbClr val="340053"/>
                </a:solidFill>
                <a:latin typeface="Gill Sans Light" charset="0"/>
                <a:ea typeface="ＭＳ Ｐゴシック" charset="-128"/>
                <a:sym typeface="Gill Sans Light" charset="0"/>
              </a:defRPr>
            </a:lvl1pPr>
            <a:lvl2pPr marL="742950" indent="-285750" algn="ctr">
              <a:defRPr sz="3600">
                <a:solidFill>
                  <a:srgbClr val="340053"/>
                </a:solidFill>
                <a:latin typeface="Gill Sans Light" charset="0"/>
                <a:ea typeface="ＭＳ Ｐゴシック" charset="-128"/>
                <a:sym typeface="Gill Sans Light" charset="0"/>
              </a:defRPr>
            </a:lvl2pPr>
            <a:lvl3pPr marL="1143000" indent="-228600" algn="ctr">
              <a:defRPr sz="3600">
                <a:solidFill>
                  <a:srgbClr val="340053"/>
                </a:solidFill>
                <a:latin typeface="Gill Sans Light" charset="0"/>
                <a:ea typeface="ＭＳ Ｐゴシック" charset="-128"/>
                <a:sym typeface="Gill Sans Light" charset="0"/>
              </a:defRPr>
            </a:lvl3pPr>
            <a:lvl4pPr marL="1600200" indent="-228600" algn="ctr">
              <a:defRPr sz="3600">
                <a:solidFill>
                  <a:srgbClr val="340053"/>
                </a:solidFill>
                <a:latin typeface="Gill Sans Light" charset="0"/>
                <a:ea typeface="ＭＳ Ｐゴシック" charset="-128"/>
                <a:sym typeface="Gill Sans Light" charset="0"/>
              </a:defRPr>
            </a:lvl4pPr>
            <a:lvl5pPr marL="2057400" indent="-228600" algn="ctr">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r>
              <a:rPr lang="en-US" altLang="en-US" sz="2531"/>
              <a:t> </a:t>
            </a:r>
          </a:p>
        </p:txBody>
      </p:sp>
      <p:sp>
        <p:nvSpPr>
          <p:cNvPr id="14344" name="Shape 158"/>
          <p:cNvSpPr>
            <a:spLocks noChangeArrowheads="1"/>
          </p:cNvSpPr>
          <p:nvPr/>
        </p:nvSpPr>
        <p:spPr bwMode="auto">
          <a:xfrm>
            <a:off x="5806530" y="3529459"/>
            <a:ext cx="2194471" cy="2149822"/>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2390" tIns="102390" rIns="102390" bIns="102390" anchor="ctr"/>
          <a:lstStyle>
            <a:lvl1pPr algn="ctr">
              <a:defRPr sz="3600">
                <a:solidFill>
                  <a:srgbClr val="340053"/>
                </a:solidFill>
                <a:latin typeface="Gill Sans Light" charset="0"/>
                <a:ea typeface="ＭＳ Ｐゴシック" charset="-128"/>
                <a:sym typeface="Gill Sans Light" charset="0"/>
              </a:defRPr>
            </a:lvl1pPr>
            <a:lvl2pPr marL="742950" indent="-285750" algn="ctr">
              <a:defRPr sz="3600">
                <a:solidFill>
                  <a:srgbClr val="340053"/>
                </a:solidFill>
                <a:latin typeface="Gill Sans Light" charset="0"/>
                <a:ea typeface="ＭＳ Ｐゴシック" charset="-128"/>
                <a:sym typeface="Gill Sans Light" charset="0"/>
              </a:defRPr>
            </a:lvl2pPr>
            <a:lvl3pPr marL="1143000" indent="-228600" algn="ctr">
              <a:defRPr sz="3600">
                <a:solidFill>
                  <a:srgbClr val="340053"/>
                </a:solidFill>
                <a:latin typeface="Gill Sans Light" charset="0"/>
                <a:ea typeface="ＭＳ Ｐゴシック" charset="-128"/>
                <a:sym typeface="Gill Sans Light" charset="0"/>
              </a:defRPr>
            </a:lvl3pPr>
            <a:lvl4pPr marL="1600200" indent="-228600" algn="ctr">
              <a:defRPr sz="3600">
                <a:solidFill>
                  <a:srgbClr val="340053"/>
                </a:solidFill>
                <a:latin typeface="Gill Sans Light" charset="0"/>
                <a:ea typeface="ＭＳ Ｐゴシック" charset="-128"/>
                <a:sym typeface="Gill Sans Light" charset="0"/>
              </a:defRPr>
            </a:lvl4pPr>
            <a:lvl5pPr marL="2057400" indent="-228600" algn="ctr">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r>
              <a:rPr lang="en-US" altLang="en-US" sz="2531"/>
              <a:t> </a:t>
            </a:r>
          </a:p>
        </p:txBody>
      </p:sp>
      <p:sp>
        <p:nvSpPr>
          <p:cNvPr id="36876" name="Shape 159"/>
          <p:cNvSpPr txBox="1">
            <a:spLocks noChangeArrowheads="1"/>
          </p:cNvSpPr>
          <p:nvPr/>
        </p:nvSpPr>
        <p:spPr bwMode="auto">
          <a:xfrm>
            <a:off x="3318496" y="3694658"/>
            <a:ext cx="2260327" cy="1395264"/>
          </a:xfrm>
          <a:prstGeom prst="rect">
            <a:avLst/>
          </a:prstGeom>
          <a:noFill/>
          <a:ln>
            <a:noFill/>
          </a:ln>
          <a:extLst>
            <a:ext uri="{909E8E84-426E-40dd-AFC4-6F175D3DCCD1}"/>
            <a:ext uri="{91240B29-F687-4f45-9708-019B960494DF}"/>
          </a:extLst>
        </p:spPr>
        <p:txBody>
          <a:bodyPr lIns="102390" tIns="102390" rIns="102390" bIns="102390"/>
          <a:lstStyle>
            <a:lvl1pPr eaLnBrk="0">
              <a:defRPr sz="3600">
                <a:solidFill>
                  <a:srgbClr val="340053"/>
                </a:solidFill>
                <a:latin typeface="Gill Sans Light" charset="0"/>
                <a:ea typeface="ＭＳ Ｐゴシック" charset="0"/>
                <a:cs typeface="ＭＳ Ｐゴシック" charset="0"/>
                <a:sym typeface="Gill Sans Light" charset="0"/>
              </a:defRPr>
            </a:lvl1pPr>
            <a:lvl2pPr marL="742950" indent="-285750" eaLnBrk="0">
              <a:defRPr sz="3600">
                <a:solidFill>
                  <a:srgbClr val="340053"/>
                </a:solidFill>
                <a:latin typeface="Gill Sans Light" charset="0"/>
                <a:ea typeface="ＭＳ Ｐゴシック" charset="0"/>
                <a:sym typeface="Gill Sans Light" charset="0"/>
              </a:defRPr>
            </a:lvl2pPr>
            <a:lvl3pPr marL="1143000" indent="-228600" eaLnBrk="0">
              <a:defRPr sz="3600">
                <a:solidFill>
                  <a:srgbClr val="340053"/>
                </a:solidFill>
                <a:latin typeface="Gill Sans Light" charset="0"/>
                <a:ea typeface="ＭＳ Ｐゴシック" charset="0"/>
                <a:sym typeface="Gill Sans Light" charset="0"/>
              </a:defRPr>
            </a:lvl3pPr>
            <a:lvl4pPr marL="1600200" indent="-228600" eaLnBrk="0">
              <a:defRPr sz="3600">
                <a:solidFill>
                  <a:srgbClr val="340053"/>
                </a:solidFill>
                <a:latin typeface="Gill Sans Light" charset="0"/>
                <a:ea typeface="ＭＳ Ｐゴシック" charset="0"/>
                <a:sym typeface="Gill Sans Light" charset="0"/>
              </a:defRPr>
            </a:lvl4pPr>
            <a:lvl5pPr marL="2057400" indent="-228600" eaLnBrk="0">
              <a:defRPr sz="3600">
                <a:solidFill>
                  <a:srgbClr val="340053"/>
                </a:solidFill>
                <a:latin typeface="Gill Sans Light" charset="0"/>
                <a:ea typeface="ＭＳ Ｐゴシック" charset="0"/>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9pPr>
          </a:lstStyle>
          <a:p>
            <a:pPr algn="ctr" eaLnBrk="1">
              <a:defRPr/>
            </a:pPr>
            <a:r>
              <a:rPr lang="en-US" sz="1547" dirty="0">
                <a:solidFill>
                  <a:schemeClr val="tx1">
                    <a:lumMod val="65000"/>
                    <a:lumOff val="35000"/>
                  </a:schemeClr>
                </a:solidFill>
                <a:latin typeface="Arial"/>
                <a:cs typeface="Arial"/>
              </a:rPr>
              <a:t>Hiring the wrong manager can put a dealership behind </a:t>
            </a:r>
          </a:p>
        </p:txBody>
      </p:sp>
      <p:sp>
        <p:nvSpPr>
          <p:cNvPr id="36877" name="Shape 160"/>
          <p:cNvSpPr txBox="1">
            <a:spLocks noChangeArrowheads="1"/>
          </p:cNvSpPr>
          <p:nvPr/>
        </p:nvSpPr>
        <p:spPr bwMode="auto">
          <a:xfrm>
            <a:off x="4318621" y="4679157"/>
            <a:ext cx="1260202" cy="953244"/>
          </a:xfrm>
          <a:prstGeom prst="rect">
            <a:avLst/>
          </a:prstGeom>
          <a:noFill/>
          <a:ln>
            <a:noFill/>
          </a:ln>
          <a:extLst>
            <a:ext uri="{909E8E84-426E-40dd-AFC4-6F175D3DCCD1}"/>
            <a:ext uri="{91240B29-F687-4f45-9708-019B960494DF}"/>
          </a:extLst>
        </p:spPr>
        <p:txBody>
          <a:bodyPr lIns="102390" tIns="102390" rIns="102390" bIns="102390"/>
          <a:lstStyle>
            <a:lvl1pPr eaLnBrk="0">
              <a:defRPr sz="3600">
                <a:solidFill>
                  <a:srgbClr val="340053"/>
                </a:solidFill>
                <a:latin typeface="Gill Sans Light" charset="0"/>
                <a:ea typeface="ＭＳ Ｐゴシック" charset="0"/>
                <a:cs typeface="ＭＳ Ｐゴシック" charset="0"/>
                <a:sym typeface="Gill Sans Light" charset="0"/>
              </a:defRPr>
            </a:lvl1pPr>
            <a:lvl2pPr marL="742950" indent="-285750" eaLnBrk="0">
              <a:defRPr sz="3600">
                <a:solidFill>
                  <a:srgbClr val="340053"/>
                </a:solidFill>
                <a:latin typeface="Gill Sans Light" charset="0"/>
                <a:ea typeface="ＭＳ Ｐゴシック" charset="0"/>
                <a:sym typeface="Gill Sans Light" charset="0"/>
              </a:defRPr>
            </a:lvl2pPr>
            <a:lvl3pPr marL="1143000" indent="-228600" eaLnBrk="0">
              <a:defRPr sz="3600">
                <a:solidFill>
                  <a:srgbClr val="340053"/>
                </a:solidFill>
                <a:latin typeface="Gill Sans Light" charset="0"/>
                <a:ea typeface="ＭＳ Ｐゴシック" charset="0"/>
                <a:sym typeface="Gill Sans Light" charset="0"/>
              </a:defRPr>
            </a:lvl3pPr>
            <a:lvl4pPr marL="1600200" indent="-228600" eaLnBrk="0">
              <a:defRPr sz="3600">
                <a:solidFill>
                  <a:srgbClr val="340053"/>
                </a:solidFill>
                <a:latin typeface="Gill Sans Light" charset="0"/>
                <a:ea typeface="ＭＳ Ｐゴシック" charset="0"/>
                <a:sym typeface="Gill Sans Light" charset="0"/>
              </a:defRPr>
            </a:lvl4pPr>
            <a:lvl5pPr marL="2057400" indent="-228600" eaLnBrk="0">
              <a:defRPr sz="3600">
                <a:solidFill>
                  <a:srgbClr val="340053"/>
                </a:solidFill>
                <a:latin typeface="Gill Sans Light" charset="0"/>
                <a:ea typeface="ＭＳ Ｐゴシック" charset="0"/>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9pPr>
          </a:lstStyle>
          <a:p>
            <a:pPr eaLnBrk="1">
              <a:defRPr/>
            </a:pPr>
            <a:r>
              <a:rPr lang="en-US" sz="2039" b="1" dirty="0">
                <a:solidFill>
                  <a:schemeClr val="tx1">
                    <a:lumMod val="65000"/>
                    <a:lumOff val="35000"/>
                  </a:schemeClr>
                </a:solidFill>
                <a:latin typeface="Arial"/>
                <a:cs typeface="Arial"/>
                <a:sym typeface="Helvetica Neue" charset="0"/>
              </a:rPr>
              <a:t>six</a:t>
            </a:r>
          </a:p>
          <a:p>
            <a:pPr eaLnBrk="1">
              <a:defRPr/>
            </a:pPr>
            <a:r>
              <a:rPr lang="en-US" sz="2039" b="1" dirty="0">
                <a:solidFill>
                  <a:schemeClr val="tx1">
                    <a:lumMod val="65000"/>
                    <a:lumOff val="35000"/>
                  </a:schemeClr>
                </a:solidFill>
                <a:latin typeface="Arial"/>
                <a:cs typeface="Arial"/>
                <a:sym typeface="Helvetica Neue" charset="0"/>
              </a:rPr>
              <a:t>months</a:t>
            </a:r>
          </a:p>
        </p:txBody>
      </p:sp>
      <p:sp>
        <p:nvSpPr>
          <p:cNvPr id="36878" name="Shape 161"/>
          <p:cNvSpPr txBox="1">
            <a:spLocks noChangeArrowheads="1"/>
          </p:cNvSpPr>
          <p:nvPr/>
        </p:nvSpPr>
        <p:spPr bwMode="auto">
          <a:xfrm>
            <a:off x="5775275" y="3882182"/>
            <a:ext cx="2260328" cy="2011412"/>
          </a:xfrm>
          <a:prstGeom prst="rect">
            <a:avLst/>
          </a:prstGeom>
          <a:noFill/>
          <a:ln>
            <a:noFill/>
          </a:ln>
          <a:extLst>
            <a:ext uri="{909E8E84-426E-40dd-AFC4-6F175D3DCCD1}"/>
            <a:ext uri="{91240B29-F687-4f45-9708-019B960494DF}"/>
          </a:extLst>
        </p:spPr>
        <p:txBody>
          <a:bodyPr lIns="102390" tIns="102390" rIns="102390" bIns="102390"/>
          <a:lstStyle>
            <a:lvl1pPr eaLnBrk="0">
              <a:defRPr sz="3600">
                <a:solidFill>
                  <a:srgbClr val="340053"/>
                </a:solidFill>
                <a:latin typeface="Gill Sans Light" charset="0"/>
                <a:ea typeface="ＭＳ Ｐゴシック" charset="0"/>
                <a:cs typeface="ＭＳ Ｐゴシック" charset="0"/>
                <a:sym typeface="Gill Sans Light" charset="0"/>
              </a:defRPr>
            </a:lvl1pPr>
            <a:lvl2pPr marL="742950" indent="-285750" eaLnBrk="0">
              <a:defRPr sz="3600">
                <a:solidFill>
                  <a:srgbClr val="340053"/>
                </a:solidFill>
                <a:latin typeface="Gill Sans Light" charset="0"/>
                <a:ea typeface="ＭＳ Ｐゴシック" charset="0"/>
                <a:sym typeface="Gill Sans Light" charset="0"/>
              </a:defRPr>
            </a:lvl2pPr>
            <a:lvl3pPr marL="1143000" indent="-228600" eaLnBrk="0">
              <a:defRPr sz="3600">
                <a:solidFill>
                  <a:srgbClr val="340053"/>
                </a:solidFill>
                <a:latin typeface="Gill Sans Light" charset="0"/>
                <a:ea typeface="ＭＳ Ｐゴシック" charset="0"/>
                <a:sym typeface="Gill Sans Light" charset="0"/>
              </a:defRPr>
            </a:lvl3pPr>
            <a:lvl4pPr marL="1600200" indent="-228600" eaLnBrk="0">
              <a:defRPr sz="3600">
                <a:solidFill>
                  <a:srgbClr val="340053"/>
                </a:solidFill>
                <a:latin typeface="Gill Sans Light" charset="0"/>
                <a:ea typeface="ＭＳ Ｐゴシック" charset="0"/>
                <a:sym typeface="Gill Sans Light" charset="0"/>
              </a:defRPr>
            </a:lvl4pPr>
            <a:lvl5pPr marL="2057400" indent="-228600" eaLnBrk="0">
              <a:defRPr sz="3600">
                <a:solidFill>
                  <a:srgbClr val="340053"/>
                </a:solidFill>
                <a:latin typeface="Gill Sans Light" charset="0"/>
                <a:ea typeface="ＭＳ Ｐゴシック" charset="0"/>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0"/>
                <a:sym typeface="Gill Sans Light" charset="0"/>
              </a:defRPr>
            </a:lvl9pPr>
          </a:lstStyle>
          <a:p>
            <a:pPr algn="ctr" eaLnBrk="1">
              <a:defRPr/>
            </a:pPr>
            <a:r>
              <a:rPr lang="en-US" sz="1547" dirty="0">
                <a:solidFill>
                  <a:schemeClr val="tx1">
                    <a:lumMod val="65000"/>
                    <a:lumOff val="35000"/>
                  </a:schemeClr>
                </a:solidFill>
                <a:latin typeface="Arial"/>
                <a:cs typeface="Arial"/>
              </a:rPr>
              <a:t>The cost of replacing a bad hire is between</a:t>
            </a:r>
          </a:p>
          <a:p>
            <a:pPr algn="ctr" eaLnBrk="1">
              <a:defRPr/>
            </a:pPr>
            <a:r>
              <a:rPr lang="en-US" sz="2109" b="1" dirty="0">
                <a:solidFill>
                  <a:srgbClr val="87C131"/>
                </a:solidFill>
                <a:latin typeface="Arial"/>
                <a:cs typeface="Arial"/>
              </a:rPr>
              <a:t>3</a:t>
            </a:r>
            <a:r>
              <a:rPr lang="en-US" sz="1758" b="1" dirty="0">
                <a:solidFill>
                  <a:schemeClr val="tx1">
                    <a:lumMod val="65000"/>
                    <a:lumOff val="35000"/>
                  </a:schemeClr>
                </a:solidFill>
                <a:latin typeface="Arial"/>
                <a:cs typeface="Arial"/>
              </a:rPr>
              <a:t> </a:t>
            </a:r>
            <a:r>
              <a:rPr lang="en-US" sz="1758" dirty="0">
                <a:solidFill>
                  <a:schemeClr val="tx1">
                    <a:lumMod val="65000"/>
                    <a:lumOff val="35000"/>
                  </a:schemeClr>
                </a:solidFill>
                <a:latin typeface="Arial"/>
                <a:cs typeface="Arial"/>
              </a:rPr>
              <a:t>and</a:t>
            </a:r>
            <a:r>
              <a:rPr lang="en-US" sz="1758" b="1" dirty="0">
                <a:solidFill>
                  <a:schemeClr val="tx1">
                    <a:lumMod val="65000"/>
                    <a:lumOff val="35000"/>
                  </a:schemeClr>
                </a:solidFill>
                <a:latin typeface="Arial"/>
                <a:cs typeface="Arial"/>
              </a:rPr>
              <a:t> </a:t>
            </a:r>
            <a:r>
              <a:rPr lang="en-US" sz="2109" b="1" dirty="0">
                <a:solidFill>
                  <a:srgbClr val="87C131"/>
                </a:solidFill>
                <a:latin typeface="Arial"/>
                <a:cs typeface="Arial"/>
              </a:rPr>
              <a:t>10x</a:t>
            </a:r>
          </a:p>
          <a:p>
            <a:pPr algn="ctr" eaLnBrk="1">
              <a:defRPr/>
            </a:pPr>
            <a:r>
              <a:rPr lang="en-US" sz="1547" dirty="0">
                <a:solidFill>
                  <a:schemeClr val="tx1">
                    <a:lumMod val="65000"/>
                    <a:lumOff val="35000"/>
                  </a:schemeClr>
                </a:solidFill>
                <a:latin typeface="Arial"/>
                <a:cs typeface="Arial"/>
              </a:rPr>
              <a:t>compensation</a:t>
            </a:r>
          </a:p>
        </p:txBody>
      </p:sp>
      <p:pic>
        <p:nvPicPr>
          <p:cNvPr id="14348" name="Shape 162"/>
          <p:cNvPicPr preferRelativeResize="0">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rot="-1097295">
            <a:off x="3484811" y="4797474"/>
            <a:ext cx="635124" cy="684238"/>
          </a:xfrm>
          <a:prstGeom prst="rect">
            <a:avLst/>
          </a:prstGeom>
          <a:noFill/>
          <a:ln>
            <a:noFill/>
          </a:ln>
          <a:extLst>
            <a:ext uri="{909E8E84-426E-40DD-AFC4-6F175D3DCCD1}">
              <a14:hiddenFill xmlns:a14="http://schemas.microsoft.com/office/drawing/2010/main">
                <a:solidFill>
                  <a:srgbClr val="FFFFFF">
                    <a:alpha val="18823"/>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Shape 16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172" y="4714875"/>
            <a:ext cx="696516"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Shape 111"/>
          <p:cNvSpPr txBox="1">
            <a:spLocks noChangeArrowheads="1"/>
          </p:cNvSpPr>
          <p:nvPr/>
        </p:nvSpPr>
        <p:spPr bwMode="auto">
          <a:xfrm>
            <a:off x="538273" y="1703002"/>
            <a:ext cx="8065740" cy="65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90" tIns="102390" rIns="102390" bIns="102390"/>
          <a:lstStyle>
            <a:lvl1pPr algn="ctr">
              <a:defRPr sz="3600">
                <a:solidFill>
                  <a:srgbClr val="340053"/>
                </a:solidFill>
                <a:latin typeface="Gill Sans Light" charset="0"/>
                <a:ea typeface="ＭＳ Ｐゴシック" charset="-128"/>
                <a:sym typeface="Gill Sans Light" charset="0"/>
              </a:defRPr>
            </a:lvl1pPr>
            <a:lvl2pPr marL="742950" indent="-285750" algn="ctr">
              <a:defRPr sz="3600">
                <a:solidFill>
                  <a:srgbClr val="340053"/>
                </a:solidFill>
                <a:latin typeface="Gill Sans Light" charset="0"/>
                <a:ea typeface="ＭＳ Ｐゴシック" charset="-128"/>
                <a:sym typeface="Gill Sans Light" charset="0"/>
              </a:defRPr>
            </a:lvl2pPr>
            <a:lvl3pPr marL="1143000" indent="-228600" algn="ctr">
              <a:defRPr sz="3600">
                <a:solidFill>
                  <a:srgbClr val="340053"/>
                </a:solidFill>
                <a:latin typeface="Gill Sans Light" charset="0"/>
                <a:ea typeface="ＭＳ Ｐゴシック" charset="-128"/>
                <a:sym typeface="Gill Sans Light" charset="0"/>
              </a:defRPr>
            </a:lvl3pPr>
            <a:lvl4pPr marL="1600200" indent="-228600" algn="ctr">
              <a:defRPr sz="3600">
                <a:solidFill>
                  <a:srgbClr val="340053"/>
                </a:solidFill>
                <a:latin typeface="Gill Sans Light" charset="0"/>
                <a:ea typeface="ＭＳ Ｐゴシック" charset="-128"/>
                <a:sym typeface="Gill Sans Light" charset="0"/>
              </a:defRPr>
            </a:lvl4pPr>
            <a:lvl5pPr marL="2057400" indent="-228600" algn="ctr">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r>
              <a:rPr lang="en-US" altLang="en-US" sz="2000" b="1" dirty="0">
                <a:solidFill>
                  <a:srgbClr val="95CE21"/>
                </a:solidFill>
                <a:latin typeface="Lato" charset="0"/>
                <a:ea typeface="Lato" charset="0"/>
                <a:cs typeface="Lato" charset="0"/>
                <a:sym typeface="Helvetica Neue" charset="0"/>
              </a:rPr>
              <a:t>Most Managers Are </a:t>
            </a:r>
            <a:r>
              <a:rPr lang="en-US" altLang="en-US" sz="2000" b="1" i="1" dirty="0">
                <a:solidFill>
                  <a:srgbClr val="95CE21"/>
                </a:solidFill>
                <a:latin typeface="Lato" charset="0"/>
                <a:ea typeface="Lato" charset="0"/>
                <a:cs typeface="Lato" charset="0"/>
                <a:sym typeface="Helvetica Neue" charset="0"/>
              </a:rPr>
              <a:t>Really Bad </a:t>
            </a:r>
            <a:r>
              <a:rPr lang="en-US" altLang="en-US" sz="2000" b="1" dirty="0">
                <a:solidFill>
                  <a:srgbClr val="95CE21"/>
                </a:solidFill>
                <a:latin typeface="Lato" charset="0"/>
                <a:ea typeface="Lato" charset="0"/>
                <a:cs typeface="Lato" charset="0"/>
                <a:sym typeface="Helvetica Neue" charset="0"/>
              </a:rPr>
              <a:t>At Hiring</a:t>
            </a:r>
          </a:p>
        </p:txBody>
      </p:sp>
      <p:sp>
        <p:nvSpPr>
          <p:cNvPr id="21" name="Title 1"/>
          <p:cNvSpPr>
            <a:spLocks noGrp="1"/>
          </p:cNvSpPr>
          <p:nvPr>
            <p:ph type="title"/>
          </p:nvPr>
        </p:nvSpPr>
        <p:spPr>
          <a:xfrm>
            <a:off x="408857" y="652225"/>
            <a:ext cx="2984637" cy="731520"/>
          </a:xfrm>
        </p:spPr>
        <p:txBody>
          <a:bodyPr>
            <a:normAutofit/>
          </a:bodyPr>
          <a:lstStyle/>
          <a:p>
            <a:r>
              <a:rPr lang="en-US" dirty="0" smtClean="0"/>
              <a:t>The Problem</a:t>
            </a:r>
            <a:endParaRPr lang="en-US" dirty="0"/>
          </a:p>
        </p:txBody>
      </p:sp>
    </p:spTree>
    <p:extLst>
      <p:ext uri="{BB962C8B-B14F-4D97-AF65-F5344CB8AC3E}">
        <p14:creationId xmlns:p14="http://schemas.microsoft.com/office/powerpoint/2010/main" val="169389588"/>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a:spLocks/>
          </p:cNvSpPr>
          <p:nvPr/>
        </p:nvSpPr>
        <p:spPr>
          <a:xfrm>
            <a:off x="6330950" y="2226436"/>
            <a:ext cx="2813050" cy="3179762"/>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SzPct val="80000"/>
              <a:buFont typeface="Arial"/>
              <a:buChar char="•"/>
              <a:defRPr sz="2000" kern="1200">
                <a:solidFill>
                  <a:schemeClr val="tx2">
                    <a:lumMod val="75000"/>
                  </a:schemeClr>
                </a:solidFill>
                <a:effectLst/>
                <a:latin typeface="Roboto Light"/>
                <a:ea typeface="+mn-ea"/>
                <a:cs typeface="Roboto Light"/>
              </a:defRPr>
            </a:lvl1pPr>
            <a:lvl2pPr marL="685800" indent="-336550" algn="l" defTabSz="914400" rtl="0" eaLnBrk="1" latinLnBrk="0" hangingPunct="1">
              <a:spcBef>
                <a:spcPts val="600"/>
              </a:spcBef>
              <a:buSzPct val="80000"/>
              <a:buFont typeface="Arial"/>
              <a:buChar char="•"/>
              <a:defRPr sz="1800" kern="1200">
                <a:solidFill>
                  <a:schemeClr val="tx2">
                    <a:lumMod val="75000"/>
                  </a:schemeClr>
                </a:solidFill>
                <a:effectLst/>
                <a:latin typeface="Roboto Light"/>
                <a:ea typeface="+mn-ea"/>
                <a:cs typeface="Roboto Light"/>
              </a:defRPr>
            </a:lvl2pPr>
            <a:lvl3pPr marL="10350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3pPr>
            <a:lvl4pPr marL="1371600" indent="-3365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4pPr>
            <a:lvl5pPr marL="17208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a:lnSpc>
                <a:spcPct val="120000"/>
              </a:lnSpc>
              <a:spcBef>
                <a:spcPts val="800"/>
              </a:spcBef>
              <a:buClr>
                <a:srgbClr val="95CE21"/>
              </a:buClr>
            </a:pPr>
            <a:r>
              <a:rPr lang="en-US" sz="1600" dirty="0" smtClean="0">
                <a:solidFill>
                  <a:srgbClr val="19455E"/>
                </a:solidFill>
                <a:latin typeface="Lato" charset="0"/>
                <a:ea typeface="Lato" charset="0"/>
                <a:cs typeface="Lato" charset="0"/>
              </a:rPr>
              <a:t>Not </a:t>
            </a:r>
            <a:r>
              <a:rPr lang="en-US" sz="1600" b="1" dirty="0">
                <a:solidFill>
                  <a:srgbClr val="19455E"/>
                </a:solidFill>
                <a:latin typeface="Lato" charset="0"/>
                <a:ea typeface="Lato" charset="0"/>
                <a:cs typeface="Lato" charset="0"/>
              </a:rPr>
              <a:t>mobile friendly</a:t>
            </a:r>
          </a:p>
          <a:p>
            <a:pPr>
              <a:lnSpc>
                <a:spcPct val="120000"/>
              </a:lnSpc>
              <a:spcBef>
                <a:spcPts val="800"/>
              </a:spcBef>
              <a:buClr>
                <a:srgbClr val="95CE21"/>
              </a:buClr>
            </a:pPr>
            <a:r>
              <a:rPr lang="en-US" sz="1600" b="1" dirty="0">
                <a:solidFill>
                  <a:srgbClr val="19455E"/>
                </a:solidFill>
                <a:latin typeface="Lato" charset="0"/>
                <a:ea typeface="Lato" charset="0"/>
                <a:cs typeface="Lato" charset="0"/>
              </a:rPr>
              <a:t>17 minutes </a:t>
            </a:r>
            <a:r>
              <a:rPr lang="en-US" sz="1600" dirty="0">
                <a:solidFill>
                  <a:srgbClr val="19455E"/>
                </a:solidFill>
                <a:latin typeface="Lato" charset="0"/>
                <a:ea typeface="Lato" charset="0"/>
                <a:cs typeface="Lato" charset="0"/>
              </a:rPr>
              <a:t>to submit an application</a:t>
            </a:r>
          </a:p>
          <a:p>
            <a:pPr>
              <a:lnSpc>
                <a:spcPct val="120000"/>
              </a:lnSpc>
              <a:spcBef>
                <a:spcPts val="800"/>
              </a:spcBef>
              <a:buClr>
                <a:srgbClr val="95CE21"/>
              </a:buClr>
            </a:pPr>
            <a:r>
              <a:rPr lang="en-US" sz="1600" dirty="0">
                <a:solidFill>
                  <a:srgbClr val="19455E"/>
                </a:solidFill>
                <a:latin typeface="Lato" charset="0"/>
                <a:ea typeface="Lato" charset="0"/>
                <a:cs typeface="Lato" charset="0"/>
              </a:rPr>
              <a:t>Zero </a:t>
            </a:r>
            <a:r>
              <a:rPr lang="en-US" sz="1600" b="1" dirty="0">
                <a:solidFill>
                  <a:srgbClr val="19455E"/>
                </a:solidFill>
                <a:latin typeface="Lato" charset="0"/>
                <a:ea typeface="Lato" charset="0"/>
                <a:cs typeface="Lato" charset="0"/>
              </a:rPr>
              <a:t>WIFM</a:t>
            </a:r>
          </a:p>
          <a:p>
            <a:pPr>
              <a:lnSpc>
                <a:spcPct val="120000"/>
              </a:lnSpc>
              <a:spcBef>
                <a:spcPts val="800"/>
              </a:spcBef>
              <a:buClr>
                <a:srgbClr val="95CE21"/>
              </a:buClr>
            </a:pPr>
            <a:r>
              <a:rPr lang="en-US" sz="1600" dirty="0">
                <a:solidFill>
                  <a:srgbClr val="19455E"/>
                </a:solidFill>
                <a:latin typeface="Lato" charset="0"/>
                <a:ea typeface="Lato" charset="0"/>
                <a:cs typeface="Lato" charset="0"/>
              </a:rPr>
              <a:t>No </a:t>
            </a:r>
            <a:r>
              <a:rPr lang="en-US" sz="1600" b="1" dirty="0">
                <a:solidFill>
                  <a:srgbClr val="19455E"/>
                </a:solidFill>
                <a:latin typeface="Lato" charset="0"/>
                <a:ea typeface="Lato" charset="0"/>
                <a:cs typeface="Lato" charset="0"/>
              </a:rPr>
              <a:t>SEO</a:t>
            </a:r>
          </a:p>
        </p:txBody>
      </p:sp>
      <p:pic>
        <p:nvPicPr>
          <p:cNvPr id="4" name="Picture 3" descr="Careers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0" y="1047750"/>
            <a:ext cx="6159500" cy="4713305"/>
          </a:xfrm>
          <a:prstGeom prst="rect">
            <a:avLst/>
          </a:prstGeom>
        </p:spPr>
      </p:pic>
    </p:spTree>
    <p:extLst>
      <p:ext uri="{BB962C8B-B14F-4D97-AF65-F5344CB8AC3E}">
        <p14:creationId xmlns:p14="http://schemas.microsoft.com/office/powerpoint/2010/main" val="20989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a:spLocks/>
          </p:cNvSpPr>
          <p:nvPr/>
        </p:nvSpPr>
        <p:spPr>
          <a:xfrm>
            <a:off x="6534150" y="1335088"/>
            <a:ext cx="2813050" cy="3179762"/>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SzPct val="80000"/>
              <a:buFont typeface="Arial"/>
              <a:buChar char="•"/>
              <a:defRPr sz="2000" kern="1200">
                <a:solidFill>
                  <a:schemeClr val="tx2">
                    <a:lumMod val="75000"/>
                  </a:schemeClr>
                </a:solidFill>
                <a:effectLst/>
                <a:latin typeface="Roboto Light"/>
                <a:ea typeface="+mn-ea"/>
                <a:cs typeface="Roboto Light"/>
              </a:defRPr>
            </a:lvl1pPr>
            <a:lvl2pPr marL="685800" indent="-336550" algn="l" defTabSz="914400" rtl="0" eaLnBrk="1" latinLnBrk="0" hangingPunct="1">
              <a:spcBef>
                <a:spcPts val="600"/>
              </a:spcBef>
              <a:buSzPct val="80000"/>
              <a:buFont typeface="Arial"/>
              <a:buChar char="•"/>
              <a:defRPr sz="1800" kern="1200">
                <a:solidFill>
                  <a:schemeClr val="tx2">
                    <a:lumMod val="75000"/>
                  </a:schemeClr>
                </a:solidFill>
                <a:effectLst/>
                <a:latin typeface="Roboto Light"/>
                <a:ea typeface="+mn-ea"/>
                <a:cs typeface="Roboto Light"/>
              </a:defRPr>
            </a:lvl2pPr>
            <a:lvl3pPr marL="10350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3pPr>
            <a:lvl4pPr marL="1371600" indent="-3365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4pPr>
            <a:lvl5pPr marL="17208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lnSpc>
                <a:spcPct val="120000"/>
              </a:lnSpc>
              <a:spcBef>
                <a:spcPts val="800"/>
              </a:spcBef>
              <a:buNone/>
            </a:pPr>
            <a:endParaRPr lang="en-US" sz="1800" b="1" dirty="0">
              <a:latin typeface="Roboto Medium"/>
              <a:cs typeface="Roboto Medium"/>
            </a:endParaRPr>
          </a:p>
        </p:txBody>
      </p:sp>
      <p:pic>
        <p:nvPicPr>
          <p:cNvPr id="3" name="Picture 2" descr="Pixelated_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94" y="871990"/>
            <a:ext cx="7547962" cy="4684654"/>
          </a:xfrm>
          <a:prstGeom prst="rect">
            <a:avLst/>
          </a:prstGeom>
        </p:spPr>
      </p:pic>
    </p:spTree>
    <p:extLst>
      <p:ext uri="{BB962C8B-B14F-4D97-AF65-F5344CB8AC3E}">
        <p14:creationId xmlns:p14="http://schemas.microsoft.com/office/powerpoint/2010/main" val="16481497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a:spLocks/>
          </p:cNvSpPr>
          <p:nvPr/>
        </p:nvSpPr>
        <p:spPr>
          <a:xfrm>
            <a:off x="6330950" y="1335088"/>
            <a:ext cx="2813050" cy="3179762"/>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SzPct val="80000"/>
              <a:buFont typeface="Arial"/>
              <a:buChar char="•"/>
              <a:defRPr sz="2000" kern="1200">
                <a:solidFill>
                  <a:schemeClr val="tx2">
                    <a:lumMod val="75000"/>
                  </a:schemeClr>
                </a:solidFill>
                <a:effectLst/>
                <a:latin typeface="Roboto Light"/>
                <a:ea typeface="+mn-ea"/>
                <a:cs typeface="Roboto Light"/>
              </a:defRPr>
            </a:lvl1pPr>
            <a:lvl2pPr marL="685800" indent="-336550" algn="l" defTabSz="914400" rtl="0" eaLnBrk="1" latinLnBrk="0" hangingPunct="1">
              <a:spcBef>
                <a:spcPts val="600"/>
              </a:spcBef>
              <a:buSzPct val="80000"/>
              <a:buFont typeface="Arial"/>
              <a:buChar char="•"/>
              <a:defRPr sz="1800" kern="1200">
                <a:solidFill>
                  <a:schemeClr val="tx2">
                    <a:lumMod val="75000"/>
                  </a:schemeClr>
                </a:solidFill>
                <a:effectLst/>
                <a:latin typeface="Roboto Light"/>
                <a:ea typeface="+mn-ea"/>
                <a:cs typeface="Roboto Light"/>
              </a:defRPr>
            </a:lvl2pPr>
            <a:lvl3pPr marL="10350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3pPr>
            <a:lvl4pPr marL="1371600" indent="-3365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4pPr>
            <a:lvl5pPr marL="17208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lnSpc>
                <a:spcPct val="120000"/>
              </a:lnSpc>
              <a:spcBef>
                <a:spcPts val="800"/>
              </a:spcBef>
              <a:buClr>
                <a:srgbClr val="95CE21"/>
              </a:buClr>
              <a:buNone/>
            </a:pPr>
            <a:r>
              <a:rPr lang="en-US" sz="1600" b="1" dirty="0" smtClean="0">
                <a:solidFill>
                  <a:srgbClr val="19455E"/>
                </a:solidFill>
                <a:latin typeface="Lato" charset="0"/>
                <a:ea typeface="Lato" charset="0"/>
                <a:cs typeface="Lato" charset="0"/>
              </a:rPr>
              <a:t>  No </a:t>
            </a:r>
            <a:r>
              <a:rPr lang="en-US" sz="1600" b="1" dirty="0">
                <a:solidFill>
                  <a:srgbClr val="19455E"/>
                </a:solidFill>
                <a:latin typeface="Lato" charset="0"/>
                <a:ea typeface="Lato" charset="0"/>
                <a:cs typeface="Lato" charset="0"/>
              </a:rPr>
              <a:t>career site</a:t>
            </a:r>
          </a:p>
          <a:p>
            <a:pPr>
              <a:lnSpc>
                <a:spcPct val="120000"/>
              </a:lnSpc>
              <a:spcBef>
                <a:spcPts val="800"/>
              </a:spcBef>
              <a:buClr>
                <a:srgbClr val="95CE21"/>
              </a:buClr>
            </a:pPr>
            <a:r>
              <a:rPr lang="en-US" sz="1600" dirty="0">
                <a:solidFill>
                  <a:srgbClr val="19455E"/>
                </a:solidFill>
                <a:latin typeface="Lato" charset="0"/>
                <a:ea typeface="Lato" charset="0"/>
                <a:cs typeface="Lato" charset="0"/>
              </a:rPr>
              <a:t>“If you can figure out how to apply, you’re in</a:t>
            </a:r>
            <a:r>
              <a:rPr lang="en-US" sz="1600" dirty="0" smtClean="0">
                <a:solidFill>
                  <a:srgbClr val="19455E"/>
                </a:solidFill>
                <a:latin typeface="Lato" charset="0"/>
                <a:ea typeface="Lato" charset="0"/>
                <a:cs typeface="Lato" charset="0"/>
              </a:rPr>
              <a:t>!”</a:t>
            </a:r>
          </a:p>
          <a:p>
            <a:pPr>
              <a:lnSpc>
                <a:spcPct val="120000"/>
              </a:lnSpc>
              <a:spcBef>
                <a:spcPts val="800"/>
              </a:spcBef>
              <a:buClr>
                <a:srgbClr val="95CE21"/>
              </a:buClr>
            </a:pPr>
            <a:endParaRPr lang="en-US" sz="1600" b="1" dirty="0">
              <a:solidFill>
                <a:srgbClr val="19455E"/>
              </a:solidFill>
              <a:latin typeface="Lato" charset="0"/>
              <a:ea typeface="Lato" charset="0"/>
              <a:cs typeface="Lato" charset="0"/>
            </a:endParaRPr>
          </a:p>
          <a:p>
            <a:pPr marL="0" indent="0">
              <a:lnSpc>
                <a:spcPct val="120000"/>
              </a:lnSpc>
              <a:spcBef>
                <a:spcPts val="800"/>
              </a:spcBef>
              <a:buClr>
                <a:srgbClr val="95CE21"/>
              </a:buClr>
              <a:buNone/>
            </a:pPr>
            <a:r>
              <a:rPr lang="en-US" sz="2500" b="1" dirty="0" smtClean="0">
                <a:solidFill>
                  <a:srgbClr val="19455E"/>
                </a:solidFill>
                <a:latin typeface="Lato" charset="0"/>
                <a:ea typeface="Lato" charset="0"/>
                <a:cs typeface="Lato" charset="0"/>
              </a:rPr>
              <a:t>Good </a:t>
            </a:r>
            <a:r>
              <a:rPr lang="en-US" sz="2500" b="1" dirty="0">
                <a:solidFill>
                  <a:srgbClr val="19455E"/>
                </a:solidFill>
                <a:latin typeface="Lato" charset="0"/>
                <a:ea typeface="Lato" charset="0"/>
                <a:cs typeface="Lato" charset="0"/>
              </a:rPr>
              <a:t>luck!</a:t>
            </a:r>
          </a:p>
        </p:txBody>
      </p:sp>
      <p:pic>
        <p:nvPicPr>
          <p:cNvPr id="4" name="Picture 3" descr="Pixelated_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816" y="1200150"/>
            <a:ext cx="6194135" cy="3860800"/>
          </a:xfrm>
          <a:prstGeom prst="rect">
            <a:avLst/>
          </a:prstGeom>
        </p:spPr>
      </p:pic>
    </p:spTree>
    <p:extLst>
      <p:ext uri="{BB962C8B-B14F-4D97-AF65-F5344CB8AC3E}">
        <p14:creationId xmlns:p14="http://schemas.microsoft.com/office/powerpoint/2010/main" val="6059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a:spLocks/>
          </p:cNvSpPr>
          <p:nvPr/>
        </p:nvSpPr>
        <p:spPr>
          <a:xfrm>
            <a:off x="6229350" y="1335088"/>
            <a:ext cx="2914650" cy="3179762"/>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SzPct val="80000"/>
              <a:buFont typeface="Arial"/>
              <a:buChar char="•"/>
              <a:defRPr sz="2000" kern="1200">
                <a:solidFill>
                  <a:schemeClr val="tx2">
                    <a:lumMod val="75000"/>
                  </a:schemeClr>
                </a:solidFill>
                <a:effectLst/>
                <a:latin typeface="Roboto Light"/>
                <a:ea typeface="+mn-ea"/>
                <a:cs typeface="Roboto Light"/>
              </a:defRPr>
            </a:lvl1pPr>
            <a:lvl2pPr marL="685800" indent="-336550" algn="l" defTabSz="914400" rtl="0" eaLnBrk="1" latinLnBrk="0" hangingPunct="1">
              <a:spcBef>
                <a:spcPts val="600"/>
              </a:spcBef>
              <a:buSzPct val="80000"/>
              <a:buFont typeface="Arial"/>
              <a:buChar char="•"/>
              <a:defRPr sz="1800" kern="1200">
                <a:solidFill>
                  <a:schemeClr val="tx2">
                    <a:lumMod val="75000"/>
                  </a:schemeClr>
                </a:solidFill>
                <a:effectLst/>
                <a:latin typeface="Roboto Light"/>
                <a:ea typeface="+mn-ea"/>
                <a:cs typeface="Roboto Light"/>
              </a:defRPr>
            </a:lvl2pPr>
            <a:lvl3pPr marL="10350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3pPr>
            <a:lvl4pPr marL="1371600" indent="-3365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4pPr>
            <a:lvl5pPr marL="17208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a:lnSpc>
                <a:spcPct val="120000"/>
              </a:lnSpc>
              <a:spcBef>
                <a:spcPts val="800"/>
              </a:spcBef>
              <a:buClr>
                <a:srgbClr val="95CE21"/>
              </a:buClr>
            </a:pPr>
            <a:r>
              <a:rPr lang="en-US" sz="1600" dirty="0" err="1" smtClean="0">
                <a:solidFill>
                  <a:srgbClr val="19455E"/>
                </a:solidFill>
                <a:latin typeface="Lato" charset="0"/>
                <a:ea typeface="Lato" charset="0"/>
                <a:cs typeface="Lato" charset="0"/>
              </a:rPr>
              <a:t>careers.dealersite.com</a:t>
            </a:r>
            <a:endParaRPr lang="en-US" sz="1600" dirty="0">
              <a:solidFill>
                <a:srgbClr val="19455E"/>
              </a:solidFill>
              <a:latin typeface="Lato" charset="0"/>
              <a:ea typeface="Lato" charset="0"/>
              <a:cs typeface="Lato" charset="0"/>
            </a:endParaRPr>
          </a:p>
          <a:p>
            <a:pPr>
              <a:lnSpc>
                <a:spcPct val="120000"/>
              </a:lnSpc>
              <a:spcBef>
                <a:spcPts val="800"/>
              </a:spcBef>
              <a:buClr>
                <a:srgbClr val="95CE21"/>
              </a:buClr>
            </a:pPr>
            <a:r>
              <a:rPr lang="en-US" sz="1600" dirty="0">
                <a:solidFill>
                  <a:srgbClr val="19455E"/>
                </a:solidFill>
                <a:latin typeface="Lato" charset="0"/>
                <a:ea typeface="Lato" charset="0"/>
                <a:cs typeface="Lato" charset="0"/>
              </a:rPr>
              <a:t>Mobile </a:t>
            </a:r>
            <a:r>
              <a:rPr lang="en-US" sz="1600" b="1" dirty="0">
                <a:solidFill>
                  <a:srgbClr val="19455E"/>
                </a:solidFill>
                <a:latin typeface="Lato" charset="0"/>
                <a:ea typeface="Lato" charset="0"/>
                <a:cs typeface="Lato" charset="0"/>
              </a:rPr>
              <a:t>friendly</a:t>
            </a:r>
          </a:p>
          <a:p>
            <a:pPr>
              <a:lnSpc>
                <a:spcPct val="120000"/>
              </a:lnSpc>
              <a:spcBef>
                <a:spcPts val="800"/>
              </a:spcBef>
              <a:buClr>
                <a:srgbClr val="95CE21"/>
              </a:buClr>
            </a:pPr>
            <a:r>
              <a:rPr lang="en-US" sz="1600" dirty="0">
                <a:solidFill>
                  <a:srgbClr val="19455E"/>
                </a:solidFill>
                <a:latin typeface="Lato" charset="0"/>
                <a:ea typeface="Lato" charset="0"/>
                <a:cs typeface="Lato" charset="0"/>
              </a:rPr>
              <a:t>&lt;</a:t>
            </a:r>
            <a:r>
              <a:rPr lang="en-US" sz="1600" b="1" dirty="0" smtClean="0">
                <a:solidFill>
                  <a:srgbClr val="19455E"/>
                </a:solidFill>
                <a:latin typeface="Lato" charset="0"/>
                <a:ea typeface="Lato" charset="0"/>
                <a:cs typeface="Lato" charset="0"/>
              </a:rPr>
              <a:t>1 </a:t>
            </a:r>
            <a:r>
              <a:rPr lang="en-US" sz="1600" b="1" dirty="0">
                <a:solidFill>
                  <a:srgbClr val="19455E"/>
                </a:solidFill>
                <a:latin typeface="Lato" charset="0"/>
                <a:ea typeface="Lato" charset="0"/>
                <a:cs typeface="Lato" charset="0"/>
              </a:rPr>
              <a:t>minute </a:t>
            </a:r>
            <a:r>
              <a:rPr lang="en-US" sz="1600" dirty="0">
                <a:solidFill>
                  <a:srgbClr val="19455E"/>
                </a:solidFill>
                <a:latin typeface="Lato" charset="0"/>
                <a:ea typeface="Lato" charset="0"/>
                <a:cs typeface="Lato" charset="0"/>
              </a:rPr>
              <a:t>to submit an application</a:t>
            </a:r>
          </a:p>
          <a:p>
            <a:pPr>
              <a:lnSpc>
                <a:spcPct val="120000"/>
              </a:lnSpc>
              <a:spcBef>
                <a:spcPts val="800"/>
              </a:spcBef>
              <a:buClr>
                <a:srgbClr val="95CE21"/>
              </a:buClr>
            </a:pPr>
            <a:r>
              <a:rPr lang="en-US" sz="1600" dirty="0">
                <a:solidFill>
                  <a:srgbClr val="19455E"/>
                </a:solidFill>
                <a:latin typeface="Lato" charset="0"/>
                <a:ea typeface="Lato" charset="0"/>
                <a:cs typeface="Lato" charset="0"/>
              </a:rPr>
              <a:t>Whole </a:t>
            </a:r>
            <a:r>
              <a:rPr lang="en-US" sz="1600" dirty="0" err="1">
                <a:solidFill>
                  <a:srgbClr val="19455E"/>
                </a:solidFill>
                <a:latin typeface="Lato" charset="0"/>
                <a:ea typeface="Lato" charset="0"/>
                <a:cs typeface="Lato" charset="0"/>
              </a:rPr>
              <a:t>lotta</a:t>
            </a:r>
            <a:r>
              <a:rPr lang="en-US" sz="1600" dirty="0">
                <a:solidFill>
                  <a:srgbClr val="19455E"/>
                </a:solidFill>
                <a:latin typeface="Lato" charset="0"/>
                <a:ea typeface="Lato" charset="0"/>
                <a:cs typeface="Lato" charset="0"/>
              </a:rPr>
              <a:t> </a:t>
            </a:r>
            <a:r>
              <a:rPr lang="en-US" sz="1600" b="1" dirty="0">
                <a:solidFill>
                  <a:srgbClr val="19455E"/>
                </a:solidFill>
                <a:latin typeface="Lato" charset="0"/>
                <a:ea typeface="Lato" charset="0"/>
                <a:cs typeface="Lato" charset="0"/>
              </a:rPr>
              <a:t>WIFM</a:t>
            </a:r>
          </a:p>
        </p:txBody>
      </p:sp>
      <p:pic>
        <p:nvPicPr>
          <p:cNvPr id="4" name="Picture 3" descr="Pixelated_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190349"/>
            <a:ext cx="6105017" cy="3527701"/>
          </a:xfrm>
          <a:prstGeom prst="rect">
            <a:avLst/>
          </a:prstGeom>
        </p:spPr>
      </p:pic>
      <p:sp>
        <p:nvSpPr>
          <p:cNvPr id="5" name="TextBox 4"/>
          <p:cNvSpPr txBox="1"/>
          <p:nvPr/>
        </p:nvSpPr>
        <p:spPr>
          <a:xfrm>
            <a:off x="2019300" y="1136235"/>
            <a:ext cx="4210050" cy="555902"/>
          </a:xfrm>
          <a:prstGeom prst="frame">
            <a:avLst/>
          </a:prstGeom>
          <a:solidFill>
            <a:srgbClr val="F61D13"/>
          </a:solidFill>
        </p:spPr>
        <p:txBody>
          <a:bodyPr vert="horz" wrap="none" lIns="91440" tIns="45720" rIns="91440" bIns="45720" rtlCol="0" anchor="ctr" anchorCtr="0">
            <a:noAutofit/>
          </a:bodyPr>
          <a:lstStyle/>
          <a:p>
            <a:endParaRPr lang="en-US" sz="1200" dirty="0" err="1">
              <a:latin typeface="Roboto Medium"/>
              <a:cs typeface="Roboto Medium"/>
            </a:endParaRPr>
          </a:p>
        </p:txBody>
      </p:sp>
    </p:spTree>
    <p:extLst>
      <p:ext uri="{BB962C8B-B14F-4D97-AF65-F5344CB8AC3E}">
        <p14:creationId xmlns:p14="http://schemas.microsoft.com/office/powerpoint/2010/main" val="192112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a:spLocks/>
          </p:cNvSpPr>
          <p:nvPr/>
        </p:nvSpPr>
        <p:spPr>
          <a:xfrm>
            <a:off x="6019800" y="1335088"/>
            <a:ext cx="3124200" cy="3179762"/>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SzPct val="80000"/>
              <a:buFont typeface="Arial"/>
              <a:buChar char="•"/>
              <a:defRPr sz="2000" kern="1200">
                <a:solidFill>
                  <a:schemeClr val="tx2">
                    <a:lumMod val="75000"/>
                  </a:schemeClr>
                </a:solidFill>
                <a:effectLst/>
                <a:latin typeface="Roboto Light"/>
                <a:ea typeface="+mn-ea"/>
                <a:cs typeface="Roboto Light"/>
              </a:defRPr>
            </a:lvl1pPr>
            <a:lvl2pPr marL="685800" indent="-336550" algn="l" defTabSz="914400" rtl="0" eaLnBrk="1" latinLnBrk="0" hangingPunct="1">
              <a:spcBef>
                <a:spcPts val="600"/>
              </a:spcBef>
              <a:buSzPct val="80000"/>
              <a:buFont typeface="Arial"/>
              <a:buChar char="•"/>
              <a:defRPr sz="1800" kern="1200">
                <a:solidFill>
                  <a:schemeClr val="tx2">
                    <a:lumMod val="75000"/>
                  </a:schemeClr>
                </a:solidFill>
                <a:effectLst/>
                <a:latin typeface="Roboto Light"/>
                <a:ea typeface="+mn-ea"/>
                <a:cs typeface="Roboto Light"/>
              </a:defRPr>
            </a:lvl2pPr>
            <a:lvl3pPr marL="10350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3pPr>
            <a:lvl4pPr marL="1371600" indent="-3365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4pPr>
            <a:lvl5pPr marL="17208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lnSpc>
                <a:spcPct val="120000"/>
              </a:lnSpc>
              <a:spcBef>
                <a:spcPts val="800"/>
              </a:spcBef>
              <a:buClr>
                <a:srgbClr val="95CE21"/>
              </a:buClr>
              <a:buNone/>
            </a:pPr>
            <a:r>
              <a:rPr lang="en-US" sz="1600" b="1" dirty="0" smtClean="0">
                <a:solidFill>
                  <a:srgbClr val="19455E"/>
                </a:solidFill>
                <a:latin typeface="Lato" charset="0"/>
                <a:ea typeface="Lato" charset="0"/>
                <a:cs typeface="Lato" charset="0"/>
              </a:rPr>
              <a:t>Process</a:t>
            </a:r>
            <a:endParaRPr lang="en-US" sz="1600" b="1" dirty="0">
              <a:solidFill>
                <a:srgbClr val="19455E"/>
              </a:solidFill>
              <a:latin typeface="Lato" charset="0"/>
              <a:ea typeface="Lato" charset="0"/>
              <a:cs typeface="Lato" charset="0"/>
            </a:endParaRPr>
          </a:p>
          <a:p>
            <a:pPr>
              <a:lnSpc>
                <a:spcPct val="120000"/>
              </a:lnSpc>
              <a:spcBef>
                <a:spcPts val="800"/>
              </a:spcBef>
              <a:buClr>
                <a:srgbClr val="95CE21"/>
              </a:buClr>
            </a:pPr>
            <a:r>
              <a:rPr lang="en-US" sz="1600" dirty="0">
                <a:solidFill>
                  <a:srgbClr val="19455E"/>
                </a:solidFill>
                <a:latin typeface="Lato" charset="0"/>
                <a:ea typeface="Lato" charset="0"/>
                <a:cs typeface="Lato" charset="0"/>
              </a:rPr>
              <a:t>Immediate response</a:t>
            </a:r>
          </a:p>
          <a:p>
            <a:pPr>
              <a:lnSpc>
                <a:spcPct val="120000"/>
              </a:lnSpc>
              <a:spcBef>
                <a:spcPts val="800"/>
              </a:spcBef>
              <a:buClr>
                <a:srgbClr val="95CE21"/>
              </a:buClr>
            </a:pPr>
            <a:r>
              <a:rPr lang="en-US" sz="1600" dirty="0">
                <a:solidFill>
                  <a:srgbClr val="19455E"/>
                </a:solidFill>
                <a:latin typeface="Lato" charset="0"/>
                <a:ea typeface="Lato" charset="0"/>
                <a:cs typeface="Lato" charset="0"/>
              </a:rPr>
              <a:t>Next action is on the lead</a:t>
            </a:r>
          </a:p>
          <a:p>
            <a:pPr marL="0" indent="0">
              <a:lnSpc>
                <a:spcPct val="120000"/>
              </a:lnSpc>
              <a:spcBef>
                <a:spcPts val="800"/>
              </a:spcBef>
              <a:buClr>
                <a:srgbClr val="95CE21"/>
              </a:buClr>
              <a:buNone/>
            </a:pPr>
            <a:endParaRPr lang="en-US" sz="1600" dirty="0">
              <a:solidFill>
                <a:srgbClr val="19455E"/>
              </a:solidFill>
              <a:latin typeface="Lato" charset="0"/>
              <a:ea typeface="Lato" charset="0"/>
              <a:cs typeface="Lato" charset="0"/>
            </a:endParaRPr>
          </a:p>
        </p:txBody>
      </p:sp>
      <p:pic>
        <p:nvPicPr>
          <p:cNvPr id="3" name="Picture 2" descr="Screen Shot 2016-04-28 at 10.07.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1001627"/>
            <a:ext cx="4813300" cy="4795923"/>
          </a:xfrm>
          <a:prstGeom prst="rect">
            <a:avLst/>
          </a:prstGeom>
        </p:spPr>
      </p:pic>
      <p:sp>
        <p:nvSpPr>
          <p:cNvPr id="5" name="TextBox 4"/>
          <p:cNvSpPr txBox="1"/>
          <p:nvPr/>
        </p:nvSpPr>
        <p:spPr>
          <a:xfrm rot="10800000">
            <a:off x="4553206" y="2241550"/>
            <a:ext cx="1104388" cy="250782"/>
          </a:xfrm>
          <a:prstGeom prst="rightArrow">
            <a:avLst/>
          </a:prstGeom>
          <a:solidFill>
            <a:srgbClr val="95CE21"/>
          </a:solidFill>
        </p:spPr>
        <p:txBody>
          <a:bodyPr vert="horz" wrap="none" lIns="91440" tIns="45720" rIns="91440" bIns="45720" rtlCol="0" anchor="ctr" anchorCtr="0">
            <a:noAutofit/>
          </a:bodyPr>
          <a:lstStyle/>
          <a:p>
            <a:endParaRPr lang="en-US" sz="1200" dirty="0" err="1">
              <a:latin typeface="Roboto Medium"/>
              <a:cs typeface="Roboto Medium"/>
            </a:endParaRPr>
          </a:p>
        </p:txBody>
      </p:sp>
      <p:sp>
        <p:nvSpPr>
          <p:cNvPr id="7" name="TextBox 6"/>
          <p:cNvSpPr txBox="1"/>
          <p:nvPr/>
        </p:nvSpPr>
        <p:spPr>
          <a:xfrm rot="10800000">
            <a:off x="2978406" y="5140368"/>
            <a:ext cx="2679188" cy="250782"/>
          </a:xfrm>
          <a:prstGeom prst="rightArrow">
            <a:avLst/>
          </a:prstGeom>
          <a:solidFill>
            <a:srgbClr val="95CE21"/>
          </a:solidFill>
        </p:spPr>
        <p:txBody>
          <a:bodyPr vert="horz" wrap="none" lIns="91440" tIns="45720" rIns="91440" bIns="45720" rtlCol="0" anchor="ctr" anchorCtr="0">
            <a:noAutofit/>
          </a:bodyPr>
          <a:lstStyle/>
          <a:p>
            <a:endParaRPr lang="en-US" sz="1200" dirty="0" err="1">
              <a:latin typeface="Roboto Medium"/>
              <a:cs typeface="Roboto Medium"/>
            </a:endParaRPr>
          </a:p>
        </p:txBody>
      </p:sp>
    </p:spTree>
    <p:extLst>
      <p:ext uri="{BB962C8B-B14F-4D97-AF65-F5344CB8AC3E}">
        <p14:creationId xmlns:p14="http://schemas.microsoft.com/office/powerpoint/2010/main" val="99309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a:spLocks/>
          </p:cNvSpPr>
          <p:nvPr/>
        </p:nvSpPr>
        <p:spPr>
          <a:xfrm>
            <a:off x="6202680" y="1335088"/>
            <a:ext cx="3124200" cy="3179762"/>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SzPct val="80000"/>
              <a:buFont typeface="Arial"/>
              <a:buChar char="•"/>
              <a:defRPr sz="2000" kern="1200">
                <a:solidFill>
                  <a:schemeClr val="tx2">
                    <a:lumMod val="75000"/>
                  </a:schemeClr>
                </a:solidFill>
                <a:effectLst/>
                <a:latin typeface="Roboto Light"/>
                <a:ea typeface="+mn-ea"/>
                <a:cs typeface="Roboto Light"/>
              </a:defRPr>
            </a:lvl1pPr>
            <a:lvl2pPr marL="685800" indent="-336550" algn="l" defTabSz="914400" rtl="0" eaLnBrk="1" latinLnBrk="0" hangingPunct="1">
              <a:spcBef>
                <a:spcPts val="600"/>
              </a:spcBef>
              <a:buSzPct val="80000"/>
              <a:buFont typeface="Arial"/>
              <a:buChar char="•"/>
              <a:defRPr sz="1800" kern="1200">
                <a:solidFill>
                  <a:schemeClr val="tx2">
                    <a:lumMod val="75000"/>
                  </a:schemeClr>
                </a:solidFill>
                <a:effectLst/>
                <a:latin typeface="Roboto Light"/>
                <a:ea typeface="+mn-ea"/>
                <a:cs typeface="Roboto Light"/>
              </a:defRPr>
            </a:lvl2pPr>
            <a:lvl3pPr marL="10350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3pPr>
            <a:lvl4pPr marL="1371600" indent="-3365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4pPr>
            <a:lvl5pPr marL="17208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lnSpc>
                <a:spcPct val="120000"/>
              </a:lnSpc>
              <a:spcBef>
                <a:spcPts val="800"/>
              </a:spcBef>
              <a:buClr>
                <a:srgbClr val="95CE21"/>
              </a:buClr>
              <a:buNone/>
            </a:pPr>
            <a:r>
              <a:rPr lang="en-US" sz="1600" b="1" dirty="0">
                <a:solidFill>
                  <a:srgbClr val="19455E"/>
                </a:solidFill>
                <a:latin typeface="Lato" charset="0"/>
                <a:ea typeface="Lato" charset="0"/>
                <a:cs typeface="Lato" charset="0"/>
              </a:rPr>
              <a:t>#Process</a:t>
            </a:r>
          </a:p>
          <a:p>
            <a:pPr>
              <a:lnSpc>
                <a:spcPct val="120000"/>
              </a:lnSpc>
              <a:spcBef>
                <a:spcPts val="800"/>
              </a:spcBef>
              <a:buClr>
                <a:srgbClr val="95CE21"/>
              </a:buClr>
            </a:pPr>
            <a:r>
              <a:rPr lang="en-US" sz="1600" dirty="0">
                <a:solidFill>
                  <a:srgbClr val="19455E"/>
                </a:solidFill>
                <a:latin typeface="Lato" charset="0"/>
                <a:ea typeface="Lato" charset="0"/>
                <a:cs typeface="Lato" charset="0"/>
              </a:rPr>
              <a:t>Targeted questions</a:t>
            </a:r>
          </a:p>
          <a:p>
            <a:pPr>
              <a:lnSpc>
                <a:spcPct val="120000"/>
              </a:lnSpc>
              <a:spcBef>
                <a:spcPts val="800"/>
              </a:spcBef>
              <a:buClr>
                <a:srgbClr val="95CE21"/>
              </a:buClr>
            </a:pPr>
            <a:r>
              <a:rPr lang="en-US" sz="1600" dirty="0">
                <a:solidFill>
                  <a:srgbClr val="19455E"/>
                </a:solidFill>
                <a:latin typeface="Lato" charset="0"/>
                <a:ea typeface="Lato" charset="0"/>
                <a:cs typeface="Lato" charset="0"/>
              </a:rPr>
              <a:t>Scores the lead</a:t>
            </a:r>
          </a:p>
          <a:p>
            <a:pPr>
              <a:lnSpc>
                <a:spcPct val="120000"/>
              </a:lnSpc>
              <a:spcBef>
                <a:spcPts val="800"/>
              </a:spcBef>
              <a:buClr>
                <a:srgbClr val="95CE21"/>
              </a:buClr>
            </a:pPr>
            <a:r>
              <a:rPr lang="en-US" sz="1600" dirty="0">
                <a:solidFill>
                  <a:srgbClr val="19455E"/>
                </a:solidFill>
                <a:latin typeface="Lato" charset="0"/>
                <a:ea typeface="Lato" charset="0"/>
                <a:cs typeface="Lato" charset="0"/>
              </a:rPr>
              <a:t>Shows their commitment</a:t>
            </a:r>
          </a:p>
          <a:p>
            <a:pPr marL="0" indent="0">
              <a:lnSpc>
                <a:spcPct val="120000"/>
              </a:lnSpc>
              <a:spcBef>
                <a:spcPts val="800"/>
              </a:spcBef>
              <a:buClr>
                <a:srgbClr val="95CE21"/>
              </a:buClr>
              <a:buNone/>
            </a:pPr>
            <a:endParaRPr lang="en-US" sz="1600" dirty="0">
              <a:solidFill>
                <a:srgbClr val="19455E"/>
              </a:solidFill>
              <a:latin typeface="Lato" charset="0"/>
              <a:ea typeface="Lato" charset="0"/>
              <a:cs typeface="Lato" charset="0"/>
            </a:endParaRPr>
          </a:p>
        </p:txBody>
      </p:sp>
      <p:pic>
        <p:nvPicPr>
          <p:cNvPr id="4" name="Picture 3" descr="Screen Shot 2016-04-28 at 10.10.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71" y="1073150"/>
            <a:ext cx="5801729" cy="4076700"/>
          </a:xfrm>
          <a:prstGeom prst="rect">
            <a:avLst/>
          </a:prstGeom>
        </p:spPr>
      </p:pic>
    </p:spTree>
    <p:extLst>
      <p:ext uri="{BB962C8B-B14F-4D97-AF65-F5344CB8AC3E}">
        <p14:creationId xmlns:p14="http://schemas.microsoft.com/office/powerpoint/2010/main" val="65627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The Insight</a:t>
            </a:r>
            <a:endParaRPr lang="en-US" spc="0" dirty="0"/>
          </a:p>
        </p:txBody>
      </p:sp>
      <p:sp>
        <p:nvSpPr>
          <p:cNvPr id="3" name="Text Placeholder 2"/>
          <p:cNvSpPr>
            <a:spLocks noGrp="1"/>
          </p:cNvSpPr>
          <p:nvPr>
            <p:ph type="body" sz="quarter" idx="4294967295"/>
          </p:nvPr>
        </p:nvSpPr>
        <p:spPr>
          <a:xfrm>
            <a:off x="366505" y="2019711"/>
            <a:ext cx="8320295" cy="3177001"/>
          </a:xfrm>
          <a:prstGeom prst="rect">
            <a:avLst/>
          </a:prstGeom>
        </p:spPr>
        <p:txBody>
          <a:bodyPr anchor="t">
            <a:normAutofit/>
          </a:bodyPr>
          <a:lstStyle/>
          <a:p>
            <a:pPr marL="0" indent="0">
              <a:buNone/>
            </a:pPr>
            <a:endParaRPr lang="en-US" dirty="0" smtClean="0"/>
          </a:p>
          <a:p>
            <a:pPr marL="0" indent="0">
              <a:buNone/>
            </a:pPr>
            <a:r>
              <a:rPr lang="en-US" dirty="0" smtClean="0"/>
              <a:t>Strong </a:t>
            </a:r>
            <a:r>
              <a:rPr lang="en-US" dirty="0"/>
              <a:t>employment branding, </a:t>
            </a:r>
            <a:r>
              <a:rPr lang="en-US" dirty="0" smtClean="0"/>
              <a:t>when combined with a data-driven hiring process, is one </a:t>
            </a:r>
            <a:r>
              <a:rPr lang="en-US" dirty="0"/>
              <a:t>of the best investments a dealership can make. </a:t>
            </a:r>
            <a:endParaRPr lang="en-US" dirty="0" smtClean="0"/>
          </a:p>
          <a:p>
            <a:pPr marL="0" indent="0">
              <a:buNone/>
            </a:pPr>
            <a:endParaRPr lang="en-US" sz="2400" dirty="0" smtClean="0"/>
          </a:p>
          <a:p>
            <a:pPr marL="0" indent="0">
              <a:buNone/>
            </a:pPr>
            <a:r>
              <a:rPr lang="en-US" sz="2400" dirty="0" smtClean="0"/>
              <a:t>Strong </a:t>
            </a:r>
            <a:r>
              <a:rPr lang="en-US" sz="2400" b="1" dirty="0">
                <a:solidFill>
                  <a:srgbClr val="95CE21"/>
                </a:solidFill>
              </a:rPr>
              <a:t>Brand</a:t>
            </a:r>
            <a:r>
              <a:rPr lang="en-US" sz="2400" dirty="0"/>
              <a:t> + Predictive Hiring </a:t>
            </a:r>
            <a:r>
              <a:rPr lang="en-US" sz="2400" b="1" dirty="0">
                <a:solidFill>
                  <a:srgbClr val="95CE21"/>
                </a:solidFill>
              </a:rPr>
              <a:t>Process</a:t>
            </a:r>
            <a:r>
              <a:rPr lang="en-US" sz="2400" dirty="0"/>
              <a:t> = Better </a:t>
            </a:r>
            <a:r>
              <a:rPr lang="en-US" sz="2400" b="1" dirty="0">
                <a:solidFill>
                  <a:srgbClr val="95CE21"/>
                </a:solidFill>
              </a:rPr>
              <a:t>Results</a:t>
            </a:r>
          </a:p>
        </p:txBody>
      </p:sp>
    </p:spTree>
    <p:extLst>
      <p:ext uri="{BB962C8B-B14F-4D97-AF65-F5344CB8AC3E}">
        <p14:creationId xmlns:p14="http://schemas.microsoft.com/office/powerpoint/2010/main" val="48713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ormAutofit/>
          </a:bodyPr>
          <a:lstStyle/>
          <a:p>
            <a:r>
              <a:rPr lang="en-US" sz="2500" spc="0" dirty="0" smtClean="0">
                <a:solidFill>
                  <a:srgbClr val="19455E"/>
                </a:solidFill>
              </a:rPr>
              <a:t>The Results</a:t>
            </a:r>
            <a:r>
              <a:rPr lang="en-US" spc="0" dirty="0" smtClean="0">
                <a:solidFill>
                  <a:srgbClr val="19455E"/>
                </a:solidFill>
              </a:rPr>
              <a:t/>
            </a:r>
            <a:br>
              <a:rPr lang="en-US" spc="0" dirty="0" smtClean="0">
                <a:solidFill>
                  <a:srgbClr val="19455E"/>
                </a:solidFill>
              </a:rPr>
            </a:br>
            <a:r>
              <a:rPr lang="en-US" sz="1400" spc="0" dirty="0">
                <a:solidFill>
                  <a:srgbClr val="19455E"/>
                </a:solidFill>
              </a:rPr>
              <a:t>Six Rooftop Control Group – </a:t>
            </a:r>
            <a:r>
              <a:rPr lang="en-US" sz="1400" spc="0" dirty="0" smtClean="0">
                <a:solidFill>
                  <a:srgbClr val="19455E"/>
                </a:solidFill>
              </a:rPr>
              <a:t>Mid-Atlantic</a:t>
            </a:r>
            <a:endParaRPr lang="en-US" sz="1400" spc="0" dirty="0">
              <a:solidFill>
                <a:srgbClr val="19455E"/>
              </a:solidFill>
            </a:endParaRPr>
          </a:p>
        </p:txBody>
      </p:sp>
      <p:graphicFrame>
        <p:nvGraphicFramePr>
          <p:cNvPr id="6" name="Content Placeholder 4"/>
          <p:cNvGraphicFramePr>
            <a:graphicFrameLocks noGrp="1"/>
          </p:cNvGraphicFramePr>
          <p:nvPr>
            <p:ph sz="quarter" idx="12"/>
            <p:extLst>
              <p:ext uri="{D42A27DB-BD31-4B8C-83A1-F6EECF244321}">
                <p14:modId xmlns:p14="http://schemas.microsoft.com/office/powerpoint/2010/main" val="1395523172"/>
              </p:ext>
            </p:extLst>
          </p:nvPr>
        </p:nvGraphicFramePr>
        <p:xfrm>
          <a:off x="152401" y="2154442"/>
          <a:ext cx="2835275" cy="3330604"/>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177975" y="2895733"/>
            <a:ext cx="558800" cy="419100"/>
          </a:xfrm>
          <a:prstGeom prst="rect">
            <a:avLst/>
          </a:prstGeom>
        </p:spPr>
        <p:txBody>
          <a:bodyPr vert="horz" wrap="square" lIns="91440" tIns="45720" rIns="91440" bIns="45720" rtlCol="0" anchor="ctr" anchorCtr="0">
            <a:noAutofit/>
          </a:bodyPr>
          <a:lstStyle/>
          <a:p>
            <a:r>
              <a:rPr lang="en-US" sz="1200" dirty="0">
                <a:solidFill>
                  <a:srgbClr val="95CE21"/>
                </a:solidFill>
                <a:latin typeface="Lato Medium" charset="0"/>
                <a:ea typeface="Lato Medium" charset="0"/>
                <a:cs typeface="Lato Medium" charset="0"/>
              </a:rPr>
              <a:t>0.2%</a:t>
            </a:r>
          </a:p>
        </p:txBody>
      </p:sp>
      <p:cxnSp>
        <p:nvCxnSpPr>
          <p:cNvPr id="5" name="Straight Connector 4"/>
          <p:cNvCxnSpPr/>
          <p:nvPr/>
        </p:nvCxnSpPr>
        <p:spPr>
          <a:xfrm flipH="1">
            <a:off x="1162153" y="3219583"/>
            <a:ext cx="79323" cy="270550"/>
          </a:xfrm>
          <a:prstGeom prst="line">
            <a:avLst/>
          </a:prstGeom>
          <a:ln w="12700">
            <a:solidFill>
              <a:srgbClr val="95CE21"/>
            </a:solidFill>
            <a:prstDash val="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87501" y="4147408"/>
            <a:ext cx="701625" cy="419100"/>
          </a:xfrm>
          <a:prstGeom prst="rect">
            <a:avLst/>
          </a:prstGeom>
        </p:spPr>
        <p:txBody>
          <a:bodyPr vert="horz" wrap="square" lIns="91440" tIns="45720" rIns="91440" bIns="45720" rtlCol="0" anchor="ctr" anchorCtr="0">
            <a:noAutofit/>
          </a:bodyPr>
          <a:lstStyle/>
          <a:p>
            <a:pPr algn="ctr"/>
            <a:r>
              <a:rPr lang="en-US" sz="1200" dirty="0">
                <a:solidFill>
                  <a:schemeClr val="bg1"/>
                </a:solidFill>
                <a:latin typeface="Lato Medium" charset="0"/>
                <a:ea typeface="Lato Medium" charset="0"/>
                <a:cs typeface="Lato Medium" charset="0"/>
              </a:rPr>
              <a:t>11.5%</a:t>
            </a:r>
          </a:p>
        </p:txBody>
      </p:sp>
      <p:grpSp>
        <p:nvGrpSpPr>
          <p:cNvPr id="23" name="Group 22"/>
          <p:cNvGrpSpPr/>
          <p:nvPr/>
        </p:nvGrpSpPr>
        <p:grpSpPr>
          <a:xfrm>
            <a:off x="3238501" y="2154413"/>
            <a:ext cx="2835275" cy="3330604"/>
            <a:chOff x="3238500" y="1231842"/>
            <a:chExt cx="2835275" cy="3330604"/>
          </a:xfrm>
        </p:grpSpPr>
        <p:graphicFrame>
          <p:nvGraphicFramePr>
            <p:cNvPr id="7" name="Content Placeholder 4"/>
            <p:cNvGraphicFramePr>
              <a:graphicFrameLocks/>
            </p:cNvGraphicFramePr>
            <p:nvPr>
              <p:extLst>
                <p:ext uri="{D42A27DB-BD31-4B8C-83A1-F6EECF244321}">
                  <p14:modId xmlns:p14="http://schemas.microsoft.com/office/powerpoint/2010/main" val="743067117"/>
                </p:ext>
              </p:extLst>
            </p:nvPr>
          </p:nvGraphicFramePr>
          <p:xfrm>
            <a:off x="3238500" y="1231842"/>
            <a:ext cx="2835275" cy="333060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3872867" y="3241170"/>
              <a:ext cx="701625" cy="419100"/>
            </a:xfrm>
            <a:prstGeom prst="rect">
              <a:avLst/>
            </a:prstGeom>
          </p:spPr>
          <p:txBody>
            <a:bodyPr vert="horz" wrap="square" lIns="91440" tIns="45720" rIns="91440" bIns="45720" rtlCol="0" anchor="ctr" anchorCtr="0">
              <a:noAutofit/>
            </a:bodyPr>
            <a:lstStyle/>
            <a:p>
              <a:pPr algn="ctr"/>
              <a:r>
                <a:rPr lang="en-US" sz="1200" dirty="0">
                  <a:solidFill>
                    <a:schemeClr val="bg1"/>
                  </a:solidFill>
                  <a:latin typeface="Lato Medium" charset="0"/>
                  <a:ea typeface="Lato Medium" charset="0"/>
                  <a:cs typeface="Lato Medium" charset="0"/>
                </a:rPr>
                <a:t>93.8%</a:t>
              </a:r>
            </a:p>
          </p:txBody>
        </p:sp>
        <p:cxnSp>
          <p:nvCxnSpPr>
            <p:cNvPr id="17" name="Straight Connector 16"/>
            <p:cNvCxnSpPr/>
            <p:nvPr/>
          </p:nvCxnSpPr>
          <p:spPr>
            <a:xfrm>
              <a:off x="4025950" y="2329645"/>
              <a:ext cx="50754" cy="306754"/>
            </a:xfrm>
            <a:prstGeom prst="line">
              <a:avLst/>
            </a:prstGeom>
            <a:ln w="12700">
              <a:solidFill>
                <a:srgbClr val="19455E"/>
              </a:solidFill>
              <a:prstDash val="dash"/>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736926" y="2004447"/>
              <a:ext cx="558800" cy="419100"/>
            </a:xfrm>
            <a:prstGeom prst="rect">
              <a:avLst/>
            </a:prstGeom>
          </p:spPr>
          <p:txBody>
            <a:bodyPr vert="horz" wrap="square" lIns="91440" tIns="45720" rIns="91440" bIns="45720" rtlCol="0" anchor="ctr" anchorCtr="0">
              <a:noAutofit/>
            </a:bodyPr>
            <a:lstStyle/>
            <a:p>
              <a:r>
                <a:rPr lang="en-US" sz="1200" dirty="0">
                  <a:solidFill>
                    <a:srgbClr val="19455E"/>
                  </a:solidFill>
                  <a:latin typeface="Lato Medium" charset="0"/>
                  <a:ea typeface="Lato Medium" charset="0"/>
                  <a:cs typeface="Lato Medium" charset="0"/>
                </a:rPr>
                <a:t>6.1%</a:t>
              </a:r>
            </a:p>
          </p:txBody>
        </p:sp>
      </p:grpSp>
      <p:grpSp>
        <p:nvGrpSpPr>
          <p:cNvPr id="24" name="Group 23"/>
          <p:cNvGrpSpPr/>
          <p:nvPr/>
        </p:nvGrpSpPr>
        <p:grpSpPr>
          <a:xfrm>
            <a:off x="6226176" y="2157226"/>
            <a:ext cx="2835275" cy="3724217"/>
            <a:chOff x="6226175" y="1234654"/>
            <a:chExt cx="2835275" cy="3724217"/>
          </a:xfrm>
        </p:grpSpPr>
        <p:graphicFrame>
          <p:nvGraphicFramePr>
            <p:cNvPr id="8" name="Content Placeholder 4"/>
            <p:cNvGraphicFramePr>
              <a:graphicFrameLocks/>
            </p:cNvGraphicFramePr>
            <p:nvPr>
              <p:extLst>
                <p:ext uri="{D42A27DB-BD31-4B8C-83A1-F6EECF244321}">
                  <p14:modId xmlns:p14="http://schemas.microsoft.com/office/powerpoint/2010/main" val="180174879"/>
                </p:ext>
              </p:extLst>
            </p:nvPr>
          </p:nvGraphicFramePr>
          <p:xfrm>
            <a:off x="6226175" y="1234654"/>
            <a:ext cx="2835275" cy="3724217"/>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p:nvSpPr>
          <p:spPr>
            <a:xfrm>
              <a:off x="7040161" y="3308723"/>
              <a:ext cx="701625" cy="419100"/>
            </a:xfrm>
            <a:prstGeom prst="rect">
              <a:avLst/>
            </a:prstGeom>
          </p:spPr>
          <p:txBody>
            <a:bodyPr vert="horz" wrap="square" lIns="91440" tIns="45720" rIns="91440" bIns="45720" rtlCol="0" anchor="ctr" anchorCtr="0">
              <a:noAutofit/>
            </a:bodyPr>
            <a:lstStyle/>
            <a:p>
              <a:r>
                <a:rPr lang="en-US" sz="1200" dirty="0">
                  <a:solidFill>
                    <a:schemeClr val="bg1"/>
                  </a:solidFill>
                  <a:latin typeface="Lato Medium" charset="0"/>
                  <a:ea typeface="Lato Medium" charset="0"/>
                  <a:cs typeface="Lato Medium" charset="0"/>
                </a:rPr>
                <a:t>77.3%</a:t>
              </a:r>
            </a:p>
          </p:txBody>
        </p:sp>
        <p:sp>
          <p:nvSpPr>
            <p:cNvPr id="22" name="TextBox 21"/>
            <p:cNvSpPr txBox="1"/>
            <p:nvPr/>
          </p:nvSpPr>
          <p:spPr>
            <a:xfrm>
              <a:off x="7258529" y="2741183"/>
              <a:ext cx="701625" cy="419100"/>
            </a:xfrm>
            <a:prstGeom prst="rect">
              <a:avLst/>
            </a:prstGeom>
          </p:spPr>
          <p:txBody>
            <a:bodyPr vert="horz" wrap="square" lIns="91440" tIns="45720" rIns="91440" bIns="45720" rtlCol="0" anchor="ctr" anchorCtr="0">
              <a:noAutofit/>
            </a:bodyPr>
            <a:lstStyle/>
            <a:p>
              <a:r>
                <a:rPr lang="en-US" sz="1200" dirty="0">
                  <a:solidFill>
                    <a:schemeClr val="bg1"/>
                  </a:solidFill>
                  <a:latin typeface="Lato Medium" charset="0"/>
                  <a:ea typeface="Lato Medium" charset="0"/>
                  <a:cs typeface="Lato Medium" charset="0"/>
                </a:rPr>
                <a:t>22.7%</a:t>
              </a:r>
            </a:p>
          </p:txBody>
        </p:sp>
      </p:grpSp>
      <p:sp>
        <p:nvSpPr>
          <p:cNvPr id="9" name="TextBox 8"/>
          <p:cNvSpPr txBox="1"/>
          <p:nvPr/>
        </p:nvSpPr>
        <p:spPr>
          <a:xfrm>
            <a:off x="5443942" y="5728566"/>
            <a:ext cx="2419396" cy="165100"/>
          </a:xfrm>
          <a:prstGeom prst="rect">
            <a:avLst/>
          </a:prstGeom>
        </p:spPr>
        <p:txBody>
          <a:bodyPr vert="horz" wrap="square" lIns="91440" tIns="45720" rIns="91440" bIns="45720" rtlCol="0" anchor="ctr" anchorCtr="0">
            <a:noAutofit/>
          </a:bodyPr>
          <a:lstStyle/>
          <a:p>
            <a:r>
              <a:rPr lang="en-US" sz="1050" i="1" dirty="0">
                <a:solidFill>
                  <a:schemeClr val="bg1"/>
                </a:solidFill>
                <a:latin typeface="Roboto Medium"/>
                <a:cs typeface="Roboto Medium"/>
              </a:rPr>
              <a:t>Source – Hireology</a:t>
            </a:r>
          </a:p>
        </p:txBody>
      </p:sp>
    </p:spTree>
    <p:extLst>
      <p:ext uri="{BB962C8B-B14F-4D97-AF65-F5344CB8AC3E}">
        <p14:creationId xmlns:p14="http://schemas.microsoft.com/office/powerpoint/2010/main" val="129784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ormAutofit/>
          </a:bodyPr>
          <a:lstStyle/>
          <a:p>
            <a:r>
              <a:rPr lang="en-US" sz="2500" spc="0" dirty="0" smtClean="0">
                <a:solidFill>
                  <a:srgbClr val="19455E"/>
                </a:solidFill>
              </a:rPr>
              <a:t>The Results</a:t>
            </a:r>
            <a:r>
              <a:rPr lang="en-US" spc="0" dirty="0" smtClean="0">
                <a:solidFill>
                  <a:srgbClr val="19455E"/>
                </a:solidFill>
              </a:rPr>
              <a:t/>
            </a:r>
            <a:br>
              <a:rPr lang="en-US" spc="0" dirty="0" smtClean="0">
                <a:solidFill>
                  <a:srgbClr val="19455E"/>
                </a:solidFill>
              </a:rPr>
            </a:br>
            <a:r>
              <a:rPr lang="en-US" sz="1400" spc="0" dirty="0">
                <a:solidFill>
                  <a:srgbClr val="19455E"/>
                </a:solidFill>
              </a:rPr>
              <a:t>Six Rooftop Control Group – Mid-Atlantic</a:t>
            </a:r>
          </a:p>
        </p:txBody>
      </p:sp>
      <p:graphicFrame>
        <p:nvGraphicFramePr>
          <p:cNvPr id="6" name="Content Placeholder 4"/>
          <p:cNvGraphicFramePr>
            <a:graphicFrameLocks noGrp="1"/>
          </p:cNvGraphicFramePr>
          <p:nvPr>
            <p:ph sz="quarter" idx="12"/>
            <p:extLst>
              <p:ext uri="{D42A27DB-BD31-4B8C-83A1-F6EECF244321}">
                <p14:modId xmlns:p14="http://schemas.microsoft.com/office/powerpoint/2010/main" val="2121633728"/>
              </p:ext>
            </p:extLst>
          </p:nvPr>
        </p:nvGraphicFramePr>
        <p:xfrm>
          <a:off x="1028701" y="2089092"/>
          <a:ext cx="2835275" cy="333060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5443942" y="5744894"/>
            <a:ext cx="2419396" cy="165100"/>
          </a:xfrm>
          <a:prstGeom prst="rect">
            <a:avLst/>
          </a:prstGeom>
        </p:spPr>
        <p:txBody>
          <a:bodyPr vert="horz" wrap="square" lIns="91440" tIns="45720" rIns="91440" bIns="45720" rtlCol="0" anchor="ctr" anchorCtr="0">
            <a:noAutofit/>
          </a:bodyPr>
          <a:lstStyle/>
          <a:p>
            <a:r>
              <a:rPr lang="en-US" sz="1050" i="1" dirty="0">
                <a:solidFill>
                  <a:schemeClr val="bg1"/>
                </a:solidFill>
                <a:latin typeface="Roboto Medium"/>
                <a:cs typeface="Roboto Medium"/>
              </a:rPr>
              <a:t>Source – Hireology</a:t>
            </a:r>
          </a:p>
        </p:txBody>
      </p:sp>
      <p:graphicFrame>
        <p:nvGraphicFramePr>
          <p:cNvPr id="10" name="Content Placeholder 4"/>
          <p:cNvGraphicFramePr>
            <a:graphicFrameLocks/>
          </p:cNvGraphicFramePr>
          <p:nvPr>
            <p:extLst>
              <p:ext uri="{D42A27DB-BD31-4B8C-83A1-F6EECF244321}">
                <p14:modId xmlns:p14="http://schemas.microsoft.com/office/powerpoint/2010/main" val="668874605"/>
              </p:ext>
            </p:extLst>
          </p:nvPr>
        </p:nvGraphicFramePr>
        <p:xfrm>
          <a:off x="4163787" y="2184358"/>
          <a:ext cx="4392384" cy="313059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622498" y="4198154"/>
            <a:ext cx="701625" cy="419100"/>
          </a:xfrm>
          <a:prstGeom prst="rect">
            <a:avLst/>
          </a:prstGeom>
        </p:spPr>
        <p:txBody>
          <a:bodyPr vert="horz" wrap="square" lIns="91440" tIns="45720" rIns="91440" bIns="45720" rtlCol="0" anchor="ctr" anchorCtr="0">
            <a:noAutofit/>
          </a:bodyPr>
          <a:lstStyle/>
          <a:p>
            <a:pPr algn="ctr"/>
            <a:r>
              <a:rPr lang="en-US" sz="1200" dirty="0">
                <a:solidFill>
                  <a:schemeClr val="bg1"/>
                </a:solidFill>
                <a:latin typeface="Lato Medium" charset="0"/>
                <a:ea typeface="Lato Medium" charset="0"/>
                <a:cs typeface="Lato Medium" charset="0"/>
              </a:rPr>
              <a:t>75%</a:t>
            </a:r>
          </a:p>
        </p:txBody>
      </p:sp>
      <p:sp>
        <p:nvSpPr>
          <p:cNvPr id="8" name="TextBox 7"/>
          <p:cNvSpPr txBox="1"/>
          <p:nvPr/>
        </p:nvSpPr>
        <p:spPr>
          <a:xfrm>
            <a:off x="1973311" y="3546755"/>
            <a:ext cx="701625" cy="419100"/>
          </a:xfrm>
          <a:prstGeom prst="rect">
            <a:avLst/>
          </a:prstGeom>
        </p:spPr>
        <p:txBody>
          <a:bodyPr vert="horz" wrap="square" lIns="91440" tIns="45720" rIns="91440" bIns="45720" rtlCol="0" anchor="ctr" anchorCtr="0">
            <a:noAutofit/>
          </a:bodyPr>
          <a:lstStyle/>
          <a:p>
            <a:pPr algn="ctr"/>
            <a:r>
              <a:rPr lang="en-US" sz="1200" dirty="0">
                <a:solidFill>
                  <a:schemeClr val="bg1"/>
                </a:solidFill>
                <a:latin typeface="Lato Medium" charset="0"/>
                <a:ea typeface="Lato Medium" charset="0"/>
                <a:cs typeface="Lato Medium" charset="0"/>
              </a:rPr>
              <a:t>25%</a:t>
            </a:r>
          </a:p>
        </p:txBody>
      </p:sp>
      <p:sp>
        <p:nvSpPr>
          <p:cNvPr id="11" name="TextBox 10"/>
          <p:cNvSpPr txBox="1"/>
          <p:nvPr/>
        </p:nvSpPr>
        <p:spPr>
          <a:xfrm>
            <a:off x="5492930" y="4209998"/>
            <a:ext cx="701625" cy="504614"/>
          </a:xfrm>
          <a:prstGeom prst="rect">
            <a:avLst/>
          </a:prstGeom>
        </p:spPr>
        <p:txBody>
          <a:bodyPr vert="horz" wrap="square" lIns="91440" tIns="45720" rIns="91440" bIns="45720" rtlCol="0" anchor="ctr" anchorCtr="0">
            <a:noAutofit/>
          </a:bodyPr>
          <a:lstStyle/>
          <a:p>
            <a:pPr algn="ctr"/>
            <a:r>
              <a:rPr lang="en-US" sz="1200" dirty="0">
                <a:solidFill>
                  <a:schemeClr val="bg1"/>
                </a:solidFill>
                <a:latin typeface="Lato Medium" charset="0"/>
                <a:ea typeface="Lato Medium" charset="0"/>
                <a:cs typeface="Lato Medium" charset="0"/>
              </a:rPr>
              <a:t>13%</a:t>
            </a:r>
          </a:p>
        </p:txBody>
      </p:sp>
      <p:sp>
        <p:nvSpPr>
          <p:cNvPr id="12" name="TextBox 11"/>
          <p:cNvSpPr txBox="1"/>
          <p:nvPr/>
        </p:nvSpPr>
        <p:spPr>
          <a:xfrm>
            <a:off x="7161714" y="3546755"/>
            <a:ext cx="701625" cy="504614"/>
          </a:xfrm>
          <a:prstGeom prst="rect">
            <a:avLst/>
          </a:prstGeom>
        </p:spPr>
        <p:txBody>
          <a:bodyPr vert="horz" wrap="square" lIns="91440" tIns="45720" rIns="91440" bIns="45720" rtlCol="0" anchor="ctr" anchorCtr="0">
            <a:noAutofit/>
          </a:bodyPr>
          <a:lstStyle/>
          <a:p>
            <a:pPr algn="ctr"/>
            <a:r>
              <a:rPr lang="en-US" sz="1200" dirty="0">
                <a:solidFill>
                  <a:schemeClr val="bg1"/>
                </a:solidFill>
                <a:latin typeface="Lato Medium" charset="0"/>
                <a:ea typeface="Lato Medium" charset="0"/>
                <a:cs typeface="Lato Medium" charset="0"/>
              </a:rPr>
              <a:t>70%</a:t>
            </a:r>
          </a:p>
        </p:txBody>
      </p:sp>
    </p:spTree>
    <p:extLst>
      <p:ext uri="{BB962C8B-B14F-4D97-AF65-F5344CB8AC3E}">
        <p14:creationId xmlns:p14="http://schemas.microsoft.com/office/powerpoint/2010/main" val="96474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0"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ormAutofit/>
          </a:bodyPr>
          <a:lstStyle/>
          <a:p>
            <a:r>
              <a:rPr lang="en-US" dirty="0" smtClean="0"/>
              <a:t>The Results</a:t>
            </a:r>
            <a:br>
              <a:rPr lang="en-US" dirty="0" smtClean="0"/>
            </a:br>
            <a:r>
              <a:rPr lang="en-US" sz="1400" spc="0" dirty="0">
                <a:latin typeface="Roboto Medium"/>
                <a:cs typeface="Roboto Medium"/>
              </a:rPr>
              <a:t>Three Rooftop Control Group – Midwest</a:t>
            </a:r>
            <a:endParaRPr lang="en-US" sz="1400" dirty="0"/>
          </a:p>
        </p:txBody>
      </p:sp>
      <p:graphicFrame>
        <p:nvGraphicFramePr>
          <p:cNvPr id="6" name="Content Placeholder 4"/>
          <p:cNvGraphicFramePr>
            <a:graphicFrameLocks noGrp="1"/>
          </p:cNvGraphicFramePr>
          <p:nvPr>
            <p:ph sz="quarter" idx="12"/>
            <p:extLst>
              <p:ext uri="{D42A27DB-BD31-4B8C-83A1-F6EECF244321}">
                <p14:modId xmlns:p14="http://schemas.microsoft.com/office/powerpoint/2010/main" val="1807129636"/>
              </p:ext>
            </p:extLst>
          </p:nvPr>
        </p:nvGraphicFramePr>
        <p:xfrm>
          <a:off x="152401" y="2089121"/>
          <a:ext cx="2835275" cy="33306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98770795"/>
              </p:ext>
            </p:extLst>
          </p:nvPr>
        </p:nvGraphicFramePr>
        <p:xfrm>
          <a:off x="3238501" y="2089092"/>
          <a:ext cx="2835275" cy="333060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443942" y="5744894"/>
            <a:ext cx="2419396" cy="165100"/>
          </a:xfrm>
          <a:prstGeom prst="rect">
            <a:avLst/>
          </a:prstGeom>
        </p:spPr>
        <p:txBody>
          <a:bodyPr vert="horz" wrap="square" lIns="91440" tIns="45720" rIns="91440" bIns="45720" rtlCol="0" anchor="ctr" anchorCtr="0">
            <a:noAutofit/>
          </a:bodyPr>
          <a:lstStyle/>
          <a:p>
            <a:r>
              <a:rPr lang="en-US" sz="1050" i="1" dirty="0">
                <a:solidFill>
                  <a:schemeClr val="bg1"/>
                </a:solidFill>
                <a:latin typeface="Roboto Medium"/>
                <a:cs typeface="Roboto Medium"/>
              </a:rPr>
              <a:t>Source – Hireology</a:t>
            </a:r>
          </a:p>
        </p:txBody>
      </p:sp>
      <p:graphicFrame>
        <p:nvGraphicFramePr>
          <p:cNvPr id="10" name="Content Placeholder 4"/>
          <p:cNvGraphicFramePr>
            <a:graphicFrameLocks/>
          </p:cNvGraphicFramePr>
          <p:nvPr>
            <p:extLst>
              <p:ext uri="{D42A27DB-BD31-4B8C-83A1-F6EECF244321}">
                <p14:modId xmlns:p14="http://schemas.microsoft.com/office/powerpoint/2010/main" val="953309455"/>
              </p:ext>
            </p:extLst>
          </p:nvPr>
        </p:nvGraphicFramePr>
        <p:xfrm>
          <a:off x="6226176" y="2091905"/>
          <a:ext cx="2835275" cy="372421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243291" y="2863074"/>
            <a:ext cx="558800" cy="419100"/>
          </a:xfrm>
          <a:prstGeom prst="rect">
            <a:avLst/>
          </a:prstGeom>
        </p:spPr>
        <p:txBody>
          <a:bodyPr vert="horz" wrap="square" lIns="91440" tIns="45720" rIns="91440" bIns="45720" rtlCol="0" anchor="ctr" anchorCtr="0">
            <a:noAutofit/>
          </a:bodyPr>
          <a:lstStyle/>
          <a:p>
            <a:r>
              <a:rPr lang="en-US" sz="1200" dirty="0">
                <a:solidFill>
                  <a:srgbClr val="95CE21"/>
                </a:solidFill>
                <a:latin typeface="Lato Medium" charset="0"/>
                <a:ea typeface="Lato Medium" charset="0"/>
                <a:cs typeface="Lato Medium" charset="0"/>
              </a:rPr>
              <a:t>1%</a:t>
            </a:r>
          </a:p>
        </p:txBody>
      </p:sp>
      <p:cxnSp>
        <p:nvCxnSpPr>
          <p:cNvPr id="11" name="Straight Connector 10"/>
          <p:cNvCxnSpPr/>
          <p:nvPr/>
        </p:nvCxnSpPr>
        <p:spPr>
          <a:xfrm flipH="1">
            <a:off x="1276455" y="3170595"/>
            <a:ext cx="79323" cy="270550"/>
          </a:xfrm>
          <a:prstGeom prst="line">
            <a:avLst/>
          </a:prstGeom>
          <a:ln w="12700">
            <a:solidFill>
              <a:srgbClr val="95CE2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87501" y="4114749"/>
            <a:ext cx="701625" cy="419100"/>
          </a:xfrm>
          <a:prstGeom prst="rect">
            <a:avLst/>
          </a:prstGeom>
        </p:spPr>
        <p:txBody>
          <a:bodyPr vert="horz" wrap="square" lIns="91440" tIns="45720" rIns="91440" bIns="45720" rtlCol="0" anchor="ctr" anchorCtr="0">
            <a:noAutofit/>
          </a:bodyPr>
          <a:lstStyle/>
          <a:p>
            <a:pPr algn="ctr"/>
            <a:r>
              <a:rPr lang="en-US" sz="1200" dirty="0">
                <a:solidFill>
                  <a:schemeClr val="bg1"/>
                </a:solidFill>
                <a:latin typeface="Lato Medium" charset="0"/>
                <a:ea typeface="Lato Medium" charset="0"/>
                <a:cs typeface="Lato Medium" charset="0"/>
              </a:rPr>
              <a:t>13%</a:t>
            </a:r>
          </a:p>
        </p:txBody>
      </p:sp>
      <p:sp>
        <p:nvSpPr>
          <p:cNvPr id="13" name="TextBox 12"/>
          <p:cNvSpPr txBox="1"/>
          <p:nvPr/>
        </p:nvSpPr>
        <p:spPr>
          <a:xfrm>
            <a:off x="3954513" y="4114749"/>
            <a:ext cx="701625" cy="419100"/>
          </a:xfrm>
          <a:prstGeom prst="rect">
            <a:avLst/>
          </a:prstGeom>
        </p:spPr>
        <p:txBody>
          <a:bodyPr vert="horz" wrap="square" lIns="91440" tIns="45720" rIns="91440" bIns="45720" rtlCol="0" anchor="ctr" anchorCtr="0">
            <a:noAutofit/>
          </a:bodyPr>
          <a:lstStyle/>
          <a:p>
            <a:r>
              <a:rPr lang="en-US" sz="1200" dirty="0">
                <a:solidFill>
                  <a:schemeClr val="bg1"/>
                </a:solidFill>
                <a:latin typeface="Lato Medium" charset="0"/>
                <a:ea typeface="Lato Medium" charset="0"/>
                <a:cs typeface="Lato Medium" charset="0"/>
              </a:rPr>
              <a:t>82%</a:t>
            </a:r>
          </a:p>
        </p:txBody>
      </p:sp>
      <p:sp>
        <p:nvSpPr>
          <p:cNvPr id="15" name="TextBox 14"/>
          <p:cNvSpPr txBox="1"/>
          <p:nvPr/>
        </p:nvSpPr>
        <p:spPr>
          <a:xfrm>
            <a:off x="6713587" y="4068002"/>
            <a:ext cx="701625" cy="419100"/>
          </a:xfrm>
          <a:prstGeom prst="rect">
            <a:avLst/>
          </a:prstGeom>
        </p:spPr>
        <p:txBody>
          <a:bodyPr vert="horz" wrap="square" lIns="91440" tIns="45720" rIns="91440" bIns="45720" rtlCol="0" anchor="ctr" anchorCtr="0">
            <a:noAutofit/>
          </a:bodyPr>
          <a:lstStyle/>
          <a:p>
            <a:r>
              <a:rPr lang="en-US" sz="1200" dirty="0">
                <a:solidFill>
                  <a:schemeClr val="bg1"/>
                </a:solidFill>
                <a:latin typeface="Lato Medium" charset="0"/>
                <a:ea typeface="Lato Medium" charset="0"/>
                <a:cs typeface="Lato Medium" charset="0"/>
              </a:rPr>
              <a:t>71%</a:t>
            </a:r>
          </a:p>
        </p:txBody>
      </p:sp>
      <p:sp>
        <p:nvSpPr>
          <p:cNvPr id="16" name="TextBox 15"/>
          <p:cNvSpPr txBox="1"/>
          <p:nvPr/>
        </p:nvSpPr>
        <p:spPr>
          <a:xfrm>
            <a:off x="7439959" y="3638447"/>
            <a:ext cx="701625" cy="419100"/>
          </a:xfrm>
          <a:prstGeom prst="rect">
            <a:avLst/>
          </a:prstGeom>
        </p:spPr>
        <p:txBody>
          <a:bodyPr vert="horz" wrap="square" lIns="91440" tIns="45720" rIns="91440" bIns="45720" rtlCol="0" anchor="ctr" anchorCtr="0">
            <a:noAutofit/>
          </a:bodyPr>
          <a:lstStyle/>
          <a:p>
            <a:r>
              <a:rPr lang="en-US" sz="1200" dirty="0">
                <a:solidFill>
                  <a:schemeClr val="bg1"/>
                </a:solidFill>
                <a:latin typeface="Lato Medium" charset="0"/>
                <a:ea typeface="Lato Medium" charset="0"/>
                <a:cs typeface="Lato Medium" charset="0"/>
              </a:rPr>
              <a:t>29%</a:t>
            </a:r>
          </a:p>
        </p:txBody>
      </p:sp>
      <p:sp>
        <p:nvSpPr>
          <p:cNvPr id="18" name="TextBox 17"/>
          <p:cNvSpPr txBox="1"/>
          <p:nvPr/>
        </p:nvSpPr>
        <p:spPr>
          <a:xfrm>
            <a:off x="3742242" y="3476473"/>
            <a:ext cx="701625" cy="419100"/>
          </a:xfrm>
          <a:prstGeom prst="rect">
            <a:avLst/>
          </a:prstGeom>
        </p:spPr>
        <p:txBody>
          <a:bodyPr vert="horz" wrap="square" lIns="91440" tIns="45720" rIns="91440" bIns="45720" rtlCol="0" anchor="ctr" anchorCtr="0">
            <a:noAutofit/>
          </a:bodyPr>
          <a:lstStyle/>
          <a:p>
            <a:r>
              <a:rPr lang="en-US" sz="1200" dirty="0">
                <a:solidFill>
                  <a:schemeClr val="bg1"/>
                </a:solidFill>
                <a:latin typeface="Lato Medium" charset="0"/>
                <a:ea typeface="Lato Medium" charset="0"/>
                <a:cs typeface="Lato Medium" charset="0"/>
              </a:rPr>
              <a:t>18%</a:t>
            </a:r>
          </a:p>
        </p:txBody>
      </p:sp>
    </p:spTree>
    <p:extLst>
      <p:ext uri="{BB962C8B-B14F-4D97-AF65-F5344CB8AC3E}">
        <p14:creationId xmlns:p14="http://schemas.microsoft.com/office/powerpoint/2010/main" val="89293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10" grpId="0">
        <p:bldAsOne/>
      </p:bldGraphic>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Talent Ecosystem</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6</a:t>
            </a:fld>
            <a:endParaRPr lang="en-US" dirty="0"/>
          </a:p>
        </p:txBody>
      </p:sp>
      <p:sp>
        <p:nvSpPr>
          <p:cNvPr id="21" name="Rounded Rectangle 20"/>
          <p:cNvSpPr/>
          <p:nvPr/>
        </p:nvSpPr>
        <p:spPr>
          <a:xfrm>
            <a:off x="3553406" y="1927851"/>
            <a:ext cx="2165346" cy="915845"/>
          </a:xfrm>
          <a:prstGeom prst="round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455E"/>
              </a:solidFill>
            </a:endParaRPr>
          </a:p>
        </p:txBody>
      </p:sp>
      <p:sp>
        <p:nvSpPr>
          <p:cNvPr id="22" name="TextBox 21"/>
          <p:cNvSpPr txBox="1"/>
          <p:nvPr/>
        </p:nvSpPr>
        <p:spPr>
          <a:xfrm>
            <a:off x="3592447" y="2122977"/>
            <a:ext cx="2092766" cy="830997"/>
          </a:xfrm>
          <a:prstGeom prst="rect">
            <a:avLst/>
          </a:prstGeom>
          <a:noFill/>
        </p:spPr>
        <p:txBody>
          <a:bodyPr wrap="square" rtlCol="0">
            <a:spAutoFit/>
          </a:bodyPr>
          <a:lstStyle/>
          <a:p>
            <a:pPr lvl="0" algn="ctr"/>
            <a:r>
              <a:rPr lang="en-US" sz="1600" b="1" dirty="0" smtClean="0">
                <a:solidFill>
                  <a:schemeClr val="bg1"/>
                </a:solidFill>
                <a:latin typeface="Lato" charset="0"/>
                <a:ea typeface="Lato" charset="0"/>
                <a:cs typeface="Lato" charset="0"/>
              </a:rPr>
              <a:t>Strong </a:t>
            </a:r>
            <a:r>
              <a:rPr lang="en-US" sz="1600" b="1" dirty="0">
                <a:solidFill>
                  <a:schemeClr val="bg1"/>
                </a:solidFill>
                <a:latin typeface="Lato" charset="0"/>
                <a:ea typeface="Lato" charset="0"/>
                <a:cs typeface="Lato" charset="0"/>
              </a:rPr>
              <a:t>Employment Brand</a:t>
            </a:r>
          </a:p>
          <a:p>
            <a:endParaRPr lang="en-US" sz="1600" dirty="0">
              <a:latin typeface="Lato" charset="0"/>
              <a:ea typeface="Lato" charset="0"/>
              <a:cs typeface="Lato" charset="0"/>
            </a:endParaRPr>
          </a:p>
        </p:txBody>
      </p:sp>
      <p:sp>
        <p:nvSpPr>
          <p:cNvPr id="23" name="Rounded Rectangle 22"/>
          <p:cNvSpPr/>
          <p:nvPr/>
        </p:nvSpPr>
        <p:spPr>
          <a:xfrm>
            <a:off x="6784286" y="3053789"/>
            <a:ext cx="2165346" cy="915845"/>
          </a:xfrm>
          <a:prstGeom prst="round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455E"/>
              </a:solidFill>
            </a:endParaRPr>
          </a:p>
        </p:txBody>
      </p:sp>
      <p:sp>
        <p:nvSpPr>
          <p:cNvPr id="24" name="TextBox 23"/>
          <p:cNvSpPr txBox="1"/>
          <p:nvPr/>
        </p:nvSpPr>
        <p:spPr>
          <a:xfrm>
            <a:off x="6823328" y="3195277"/>
            <a:ext cx="2092765" cy="830997"/>
          </a:xfrm>
          <a:prstGeom prst="rect">
            <a:avLst/>
          </a:prstGeom>
          <a:noFill/>
        </p:spPr>
        <p:txBody>
          <a:bodyPr wrap="square" rtlCol="0">
            <a:spAutoFit/>
          </a:bodyPr>
          <a:lstStyle/>
          <a:p>
            <a:pPr lvl="0" algn="ctr"/>
            <a:r>
              <a:rPr lang="en-US" sz="1600" b="1" dirty="0">
                <a:solidFill>
                  <a:schemeClr val="bg1"/>
                </a:solidFill>
                <a:latin typeface="Lato" charset="0"/>
                <a:ea typeface="Lato" charset="0"/>
                <a:cs typeface="Lato" charset="0"/>
              </a:rPr>
              <a:t>More/Better </a:t>
            </a:r>
            <a:endParaRPr lang="en-US" sz="1600" b="1" dirty="0" smtClean="0">
              <a:solidFill>
                <a:schemeClr val="bg1"/>
              </a:solidFill>
              <a:latin typeface="Lato" charset="0"/>
              <a:ea typeface="Lato" charset="0"/>
              <a:cs typeface="Lato" charset="0"/>
            </a:endParaRPr>
          </a:p>
          <a:p>
            <a:pPr lvl="0" algn="ctr"/>
            <a:r>
              <a:rPr lang="en-US" sz="1600" b="1" dirty="0" smtClean="0">
                <a:solidFill>
                  <a:schemeClr val="bg1"/>
                </a:solidFill>
                <a:latin typeface="Lato" charset="0"/>
                <a:ea typeface="Lato" charset="0"/>
                <a:cs typeface="Lato" charset="0"/>
              </a:rPr>
              <a:t>Applicants</a:t>
            </a:r>
            <a:endParaRPr lang="en-US" sz="1600" b="1" dirty="0">
              <a:solidFill>
                <a:schemeClr val="bg1"/>
              </a:solidFill>
              <a:latin typeface="Lato" charset="0"/>
              <a:ea typeface="Lato" charset="0"/>
              <a:cs typeface="Lato" charset="0"/>
            </a:endParaRPr>
          </a:p>
          <a:p>
            <a:endParaRPr lang="en-US" sz="1600" dirty="0">
              <a:latin typeface="Lato" charset="0"/>
              <a:ea typeface="Lato" charset="0"/>
              <a:cs typeface="Lato" charset="0"/>
            </a:endParaRPr>
          </a:p>
        </p:txBody>
      </p:sp>
      <p:sp>
        <p:nvSpPr>
          <p:cNvPr id="25" name="Rounded Rectangle 24"/>
          <p:cNvSpPr/>
          <p:nvPr/>
        </p:nvSpPr>
        <p:spPr>
          <a:xfrm>
            <a:off x="5709866" y="4925697"/>
            <a:ext cx="2165346" cy="915845"/>
          </a:xfrm>
          <a:prstGeom prst="round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455E"/>
              </a:solidFill>
            </a:endParaRPr>
          </a:p>
        </p:txBody>
      </p:sp>
      <p:sp>
        <p:nvSpPr>
          <p:cNvPr id="26" name="TextBox 25"/>
          <p:cNvSpPr txBox="1"/>
          <p:nvPr/>
        </p:nvSpPr>
        <p:spPr>
          <a:xfrm>
            <a:off x="5748908" y="5108748"/>
            <a:ext cx="2092765" cy="830997"/>
          </a:xfrm>
          <a:prstGeom prst="rect">
            <a:avLst/>
          </a:prstGeom>
          <a:noFill/>
        </p:spPr>
        <p:txBody>
          <a:bodyPr wrap="square" rtlCol="0">
            <a:spAutoFit/>
          </a:bodyPr>
          <a:lstStyle/>
          <a:p>
            <a:pPr lvl="0" algn="ctr"/>
            <a:r>
              <a:rPr lang="en-US" sz="1600" b="1" dirty="0">
                <a:solidFill>
                  <a:schemeClr val="bg1"/>
                </a:solidFill>
                <a:latin typeface="Lato" charset="0"/>
                <a:ea typeface="Lato" charset="0"/>
                <a:cs typeface="Lato" charset="0"/>
              </a:rPr>
              <a:t>More/Better </a:t>
            </a:r>
            <a:endParaRPr lang="en-US" sz="1600" b="1" dirty="0" smtClean="0">
              <a:solidFill>
                <a:schemeClr val="bg1"/>
              </a:solidFill>
              <a:latin typeface="Lato" charset="0"/>
              <a:ea typeface="Lato" charset="0"/>
              <a:cs typeface="Lato" charset="0"/>
            </a:endParaRPr>
          </a:p>
          <a:p>
            <a:pPr lvl="0" algn="ctr"/>
            <a:r>
              <a:rPr lang="en-US" sz="1600" b="1" dirty="0" smtClean="0">
                <a:solidFill>
                  <a:schemeClr val="bg1"/>
                </a:solidFill>
                <a:latin typeface="Lato" charset="0"/>
                <a:ea typeface="Lato" charset="0"/>
                <a:cs typeface="Lato" charset="0"/>
              </a:rPr>
              <a:t>Hires</a:t>
            </a:r>
            <a:endParaRPr lang="en-US" sz="1600" b="1" dirty="0">
              <a:solidFill>
                <a:schemeClr val="bg1"/>
              </a:solidFill>
              <a:latin typeface="Lato" charset="0"/>
              <a:ea typeface="Lato" charset="0"/>
              <a:cs typeface="Lato" charset="0"/>
            </a:endParaRPr>
          </a:p>
          <a:p>
            <a:endParaRPr lang="en-US" sz="1600" dirty="0">
              <a:latin typeface="Lato" charset="0"/>
              <a:ea typeface="Lato" charset="0"/>
              <a:cs typeface="Lato" charset="0"/>
            </a:endParaRPr>
          </a:p>
        </p:txBody>
      </p:sp>
      <p:sp>
        <p:nvSpPr>
          <p:cNvPr id="27" name="Rounded Rectangle 26"/>
          <p:cNvSpPr/>
          <p:nvPr/>
        </p:nvSpPr>
        <p:spPr>
          <a:xfrm>
            <a:off x="1625546" y="4962859"/>
            <a:ext cx="2165346" cy="915845"/>
          </a:xfrm>
          <a:prstGeom prst="round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455E"/>
              </a:solidFill>
            </a:endParaRPr>
          </a:p>
        </p:txBody>
      </p:sp>
      <p:sp>
        <p:nvSpPr>
          <p:cNvPr id="28" name="TextBox 27"/>
          <p:cNvSpPr txBox="1"/>
          <p:nvPr/>
        </p:nvSpPr>
        <p:spPr>
          <a:xfrm>
            <a:off x="1664588" y="5145910"/>
            <a:ext cx="2092765" cy="830997"/>
          </a:xfrm>
          <a:prstGeom prst="rect">
            <a:avLst/>
          </a:prstGeom>
          <a:noFill/>
        </p:spPr>
        <p:txBody>
          <a:bodyPr wrap="square" rtlCol="0">
            <a:spAutoFit/>
          </a:bodyPr>
          <a:lstStyle/>
          <a:p>
            <a:pPr lvl="0" algn="ctr"/>
            <a:r>
              <a:rPr lang="en-US" sz="1600" b="1" dirty="0">
                <a:solidFill>
                  <a:schemeClr val="bg1"/>
                </a:solidFill>
                <a:latin typeface="Lato" charset="0"/>
                <a:ea typeface="Lato" charset="0"/>
                <a:cs typeface="Lato" charset="0"/>
              </a:rPr>
              <a:t>Better Leaders &amp; Managers</a:t>
            </a:r>
          </a:p>
          <a:p>
            <a:endParaRPr lang="en-US" sz="1600" dirty="0">
              <a:latin typeface="Lato" charset="0"/>
              <a:ea typeface="Lato" charset="0"/>
              <a:cs typeface="Lato" charset="0"/>
            </a:endParaRPr>
          </a:p>
        </p:txBody>
      </p:sp>
      <p:sp>
        <p:nvSpPr>
          <p:cNvPr id="29" name="Rounded Rectangle 28"/>
          <p:cNvSpPr/>
          <p:nvPr/>
        </p:nvSpPr>
        <p:spPr>
          <a:xfrm>
            <a:off x="391106" y="3075711"/>
            <a:ext cx="2165346" cy="915845"/>
          </a:xfrm>
          <a:prstGeom prst="round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455E"/>
              </a:solidFill>
            </a:endParaRPr>
          </a:p>
        </p:txBody>
      </p:sp>
      <p:sp>
        <p:nvSpPr>
          <p:cNvPr id="30" name="TextBox 29"/>
          <p:cNvSpPr txBox="1"/>
          <p:nvPr/>
        </p:nvSpPr>
        <p:spPr>
          <a:xfrm>
            <a:off x="430148" y="3328426"/>
            <a:ext cx="2092765" cy="584775"/>
          </a:xfrm>
          <a:prstGeom prst="rect">
            <a:avLst/>
          </a:prstGeom>
          <a:noFill/>
        </p:spPr>
        <p:txBody>
          <a:bodyPr wrap="square" rtlCol="0">
            <a:spAutoFit/>
          </a:bodyPr>
          <a:lstStyle/>
          <a:p>
            <a:pPr lvl="0" algn="ctr"/>
            <a:r>
              <a:rPr lang="en-US" sz="1600" b="1" dirty="0">
                <a:solidFill>
                  <a:schemeClr val="bg1"/>
                </a:solidFill>
                <a:latin typeface="Lato" charset="0"/>
                <a:ea typeface="Lato" charset="0"/>
                <a:cs typeface="Lato" charset="0"/>
              </a:rPr>
              <a:t>Strong Culture</a:t>
            </a:r>
          </a:p>
          <a:p>
            <a:endParaRPr lang="en-US" sz="1600" dirty="0">
              <a:latin typeface="Lato" charset="0"/>
              <a:ea typeface="Lato" charset="0"/>
              <a:cs typeface="Lato" charset="0"/>
            </a:endParaRPr>
          </a:p>
        </p:txBody>
      </p:sp>
      <p:sp>
        <p:nvSpPr>
          <p:cNvPr id="31" name="Down Arrow 30"/>
          <p:cNvSpPr/>
          <p:nvPr/>
        </p:nvSpPr>
        <p:spPr>
          <a:xfrm rot="18900000">
            <a:off x="6310897" y="2161944"/>
            <a:ext cx="588037" cy="741994"/>
          </a:xfrm>
          <a:prstGeom prst="downArrow">
            <a:avLst/>
          </a:prstGeom>
          <a:solidFill>
            <a:srgbClr val="96C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7320486" y="4118607"/>
            <a:ext cx="588037" cy="741994"/>
          </a:xfrm>
          <a:prstGeom prst="downArrow">
            <a:avLst/>
          </a:prstGeom>
          <a:solidFill>
            <a:srgbClr val="96C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rot="5400000">
            <a:off x="4428734" y="5031019"/>
            <a:ext cx="588030" cy="741987"/>
          </a:xfrm>
          <a:prstGeom prst="downArrow">
            <a:avLst/>
          </a:prstGeom>
          <a:solidFill>
            <a:srgbClr val="96C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10800000">
            <a:off x="1501843" y="4106210"/>
            <a:ext cx="588037" cy="741994"/>
          </a:xfrm>
          <a:prstGeom prst="downArrow">
            <a:avLst/>
          </a:prstGeom>
          <a:solidFill>
            <a:srgbClr val="96C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rot="14400000">
            <a:off x="2414201" y="2131832"/>
            <a:ext cx="588035" cy="741992"/>
          </a:xfrm>
          <a:prstGeom prst="downArrow">
            <a:avLst/>
          </a:prstGeom>
          <a:solidFill>
            <a:srgbClr val="96C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0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7" grpId="0" animBg="1"/>
      <p:bldP spid="29" grpId="0" animBg="1"/>
      <p:bldP spid="31" grpId="0" animBg="1"/>
      <p:bldP spid="32" grpId="0" animBg="1"/>
      <p:bldP spid="33" grpId="0" animBg="1"/>
      <p:bldP spid="34" grpId="0" animBg="1"/>
      <p:bldP spid="3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ormAutofit/>
          </a:bodyPr>
          <a:lstStyle/>
          <a:p>
            <a:r>
              <a:rPr lang="en-US" dirty="0" smtClean="0"/>
              <a:t>The Results</a:t>
            </a:r>
            <a:br>
              <a:rPr lang="en-US" dirty="0" smtClean="0"/>
            </a:br>
            <a:r>
              <a:rPr lang="en-US" sz="1400" spc="0" dirty="0">
                <a:latin typeface="Roboto Medium"/>
                <a:cs typeface="Roboto Medium"/>
              </a:rPr>
              <a:t>Three Rooftop Control Group – Midwest</a:t>
            </a:r>
            <a:endParaRPr lang="en-US" sz="1400" dirty="0"/>
          </a:p>
        </p:txBody>
      </p:sp>
      <p:graphicFrame>
        <p:nvGraphicFramePr>
          <p:cNvPr id="6" name="Content Placeholder 4"/>
          <p:cNvGraphicFramePr>
            <a:graphicFrameLocks noGrp="1"/>
          </p:cNvGraphicFramePr>
          <p:nvPr>
            <p:ph sz="quarter" idx="12"/>
            <p:extLst>
              <p:ext uri="{D42A27DB-BD31-4B8C-83A1-F6EECF244321}">
                <p14:modId xmlns:p14="http://schemas.microsoft.com/office/powerpoint/2010/main" val="492722010"/>
              </p:ext>
            </p:extLst>
          </p:nvPr>
        </p:nvGraphicFramePr>
        <p:xfrm>
          <a:off x="1028701" y="2089092"/>
          <a:ext cx="2835275" cy="33306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443942" y="5744894"/>
            <a:ext cx="2419396" cy="165100"/>
          </a:xfrm>
          <a:prstGeom prst="rect">
            <a:avLst/>
          </a:prstGeom>
        </p:spPr>
        <p:txBody>
          <a:bodyPr vert="horz" wrap="square" lIns="91440" tIns="45720" rIns="91440" bIns="45720" rtlCol="0" anchor="ctr" anchorCtr="0">
            <a:noAutofit/>
          </a:bodyPr>
          <a:lstStyle/>
          <a:p>
            <a:r>
              <a:rPr lang="en-US" sz="1050" i="1" dirty="0">
                <a:solidFill>
                  <a:schemeClr val="bg1"/>
                </a:solidFill>
                <a:latin typeface="Roboto Medium"/>
                <a:cs typeface="Roboto Medium"/>
              </a:rPr>
              <a:t>Source – Hireology</a:t>
            </a:r>
          </a:p>
        </p:txBody>
      </p:sp>
      <p:sp>
        <p:nvSpPr>
          <p:cNvPr id="7" name="TextBox 6"/>
          <p:cNvSpPr txBox="1"/>
          <p:nvPr/>
        </p:nvSpPr>
        <p:spPr>
          <a:xfrm>
            <a:off x="1370818" y="4075317"/>
            <a:ext cx="701625" cy="419100"/>
          </a:xfrm>
          <a:prstGeom prst="rect">
            <a:avLst/>
          </a:prstGeom>
        </p:spPr>
        <p:txBody>
          <a:bodyPr vert="horz" wrap="square" lIns="91440" tIns="45720" rIns="91440" bIns="45720" rtlCol="0" anchor="ctr" anchorCtr="0">
            <a:noAutofit/>
          </a:bodyPr>
          <a:lstStyle/>
          <a:p>
            <a:pPr algn="ctr"/>
            <a:r>
              <a:rPr lang="en-US" sz="1200" dirty="0">
                <a:solidFill>
                  <a:schemeClr val="bg1"/>
                </a:solidFill>
                <a:latin typeface="Lato Medium" charset="0"/>
                <a:ea typeface="Lato Medium" charset="0"/>
                <a:cs typeface="Lato Medium" charset="0"/>
              </a:rPr>
              <a:t>70%</a:t>
            </a:r>
          </a:p>
        </p:txBody>
      </p:sp>
      <p:sp>
        <p:nvSpPr>
          <p:cNvPr id="9" name="TextBox 8"/>
          <p:cNvSpPr txBox="1"/>
          <p:nvPr/>
        </p:nvSpPr>
        <p:spPr>
          <a:xfrm>
            <a:off x="2036066" y="3649014"/>
            <a:ext cx="701625" cy="419100"/>
          </a:xfrm>
          <a:prstGeom prst="rect">
            <a:avLst/>
          </a:prstGeom>
        </p:spPr>
        <p:txBody>
          <a:bodyPr vert="horz" wrap="square" lIns="91440" tIns="45720" rIns="91440" bIns="45720" rtlCol="0" anchor="ctr" anchorCtr="0">
            <a:noAutofit/>
          </a:bodyPr>
          <a:lstStyle/>
          <a:p>
            <a:pPr algn="ctr"/>
            <a:r>
              <a:rPr lang="en-US" sz="1200" dirty="0">
                <a:solidFill>
                  <a:schemeClr val="bg1"/>
                </a:solidFill>
                <a:latin typeface="Lato Medium" charset="0"/>
                <a:ea typeface="Lato Medium" charset="0"/>
                <a:cs typeface="Lato Medium" charset="0"/>
              </a:rPr>
              <a:t>30%</a:t>
            </a:r>
          </a:p>
        </p:txBody>
      </p:sp>
      <p:graphicFrame>
        <p:nvGraphicFramePr>
          <p:cNvPr id="10" name="Content Placeholder 4"/>
          <p:cNvGraphicFramePr>
            <a:graphicFrameLocks/>
          </p:cNvGraphicFramePr>
          <p:nvPr>
            <p:extLst>
              <p:ext uri="{D42A27DB-BD31-4B8C-83A1-F6EECF244321}">
                <p14:modId xmlns:p14="http://schemas.microsoft.com/office/powerpoint/2010/main" val="1682147235"/>
              </p:ext>
            </p:extLst>
          </p:nvPr>
        </p:nvGraphicFramePr>
        <p:xfrm>
          <a:off x="4163787" y="2184358"/>
          <a:ext cx="4392384" cy="313059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5492930" y="4128353"/>
            <a:ext cx="701625" cy="504614"/>
          </a:xfrm>
          <a:prstGeom prst="rect">
            <a:avLst/>
          </a:prstGeom>
        </p:spPr>
        <p:txBody>
          <a:bodyPr vert="horz" wrap="square" lIns="91440" tIns="45720" rIns="91440" bIns="45720" rtlCol="0" anchor="ctr" anchorCtr="0">
            <a:noAutofit/>
          </a:bodyPr>
          <a:lstStyle/>
          <a:p>
            <a:pPr algn="ctr"/>
            <a:r>
              <a:rPr lang="en-US" sz="1200" dirty="0">
                <a:solidFill>
                  <a:schemeClr val="bg1"/>
                </a:solidFill>
                <a:latin typeface="Lato Medium" charset="0"/>
                <a:ea typeface="Lato Medium" charset="0"/>
                <a:cs typeface="Lato Medium" charset="0"/>
              </a:rPr>
              <a:t>21%</a:t>
            </a:r>
          </a:p>
        </p:txBody>
      </p:sp>
      <p:sp>
        <p:nvSpPr>
          <p:cNvPr id="12" name="TextBox 11"/>
          <p:cNvSpPr txBox="1"/>
          <p:nvPr/>
        </p:nvSpPr>
        <p:spPr>
          <a:xfrm>
            <a:off x="7161714" y="3546755"/>
            <a:ext cx="701625" cy="504614"/>
          </a:xfrm>
          <a:prstGeom prst="rect">
            <a:avLst/>
          </a:prstGeom>
        </p:spPr>
        <p:txBody>
          <a:bodyPr vert="horz" wrap="square" lIns="91440" tIns="45720" rIns="91440" bIns="45720" rtlCol="0" anchor="ctr" anchorCtr="0">
            <a:noAutofit/>
          </a:bodyPr>
          <a:lstStyle/>
          <a:p>
            <a:pPr algn="ctr"/>
            <a:r>
              <a:rPr lang="en-US" sz="1200" dirty="0">
                <a:solidFill>
                  <a:schemeClr val="bg1"/>
                </a:solidFill>
                <a:latin typeface="Lato Medium" charset="0"/>
                <a:ea typeface="Lato Medium" charset="0"/>
                <a:cs typeface="Lato Medium" charset="0"/>
              </a:rPr>
              <a:t>70%</a:t>
            </a:r>
          </a:p>
        </p:txBody>
      </p:sp>
    </p:spTree>
    <p:extLst>
      <p:ext uri="{BB962C8B-B14F-4D97-AF65-F5344CB8AC3E}">
        <p14:creationId xmlns:p14="http://schemas.microsoft.com/office/powerpoint/2010/main" val="101712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0"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362051" y="2131206"/>
            <a:ext cx="8320295" cy="3272644"/>
          </a:xfrm>
          <a:prstGeom prst="rect">
            <a:avLst/>
          </a:prstGeom>
        </p:spPr>
        <p:txBody>
          <a:bodyPr anchor="t">
            <a:normAutofit/>
          </a:bodyPr>
          <a:lstStyle/>
          <a:p>
            <a:pPr marL="457200" indent="-457200">
              <a:buFont typeface="+mj-lt"/>
              <a:buAutoNum type="arabicPeriod"/>
            </a:pPr>
            <a:r>
              <a:rPr lang="en-US" dirty="0" smtClean="0"/>
              <a:t>Organic applicant traffic + process is &gt;5x more cost-effective</a:t>
            </a:r>
          </a:p>
          <a:p>
            <a:pPr lvl="2"/>
            <a:r>
              <a:rPr lang="en-US" dirty="0" smtClean="0"/>
              <a:t>Organic Cost Per-Hire: $245</a:t>
            </a:r>
          </a:p>
          <a:p>
            <a:pPr lvl="2"/>
            <a:r>
              <a:rPr lang="en-US" dirty="0" smtClean="0"/>
              <a:t>3</a:t>
            </a:r>
            <a:r>
              <a:rPr lang="en-US" baseline="30000" dirty="0" smtClean="0"/>
              <a:t>rd</a:t>
            </a:r>
            <a:r>
              <a:rPr lang="en-US" dirty="0" smtClean="0"/>
              <a:t> Party Sources Cost Per Hire: $1700</a:t>
            </a:r>
          </a:p>
          <a:p>
            <a:pPr marL="457200" indent="-457200">
              <a:buFont typeface="+mj-lt"/>
              <a:buAutoNum type="arabicPeriod"/>
            </a:pPr>
            <a:r>
              <a:rPr lang="en-US" dirty="0" smtClean="0"/>
              <a:t>Organic applicant traffic + process yields majority of hires</a:t>
            </a:r>
          </a:p>
          <a:p>
            <a:pPr lvl="2"/>
            <a:r>
              <a:rPr lang="en-US" b="1" dirty="0" smtClean="0"/>
              <a:t>20%</a:t>
            </a:r>
            <a:r>
              <a:rPr lang="en-US" dirty="0" smtClean="0"/>
              <a:t> of the traffic yields </a:t>
            </a:r>
            <a:r>
              <a:rPr lang="en-US" b="1" dirty="0" smtClean="0"/>
              <a:t>80% </a:t>
            </a:r>
            <a:r>
              <a:rPr lang="en-US" dirty="0" smtClean="0"/>
              <a:t>of the hires</a:t>
            </a:r>
          </a:p>
          <a:p>
            <a:pPr marL="457200" indent="-457200">
              <a:buFont typeface="+mj-lt"/>
              <a:buAutoNum type="arabicPeriod"/>
            </a:pPr>
            <a:r>
              <a:rPr lang="en-US" dirty="0" smtClean="0"/>
              <a:t>Hires sourced this way are 2.5x more likely to be an A or B player</a:t>
            </a:r>
          </a:p>
          <a:p>
            <a:pPr marL="457200" indent="-457200">
              <a:buFont typeface="+mj-lt"/>
              <a:buAutoNum type="arabicPeriod"/>
            </a:pPr>
            <a:r>
              <a:rPr lang="en-US" dirty="0" smtClean="0"/>
              <a:t>Hires sourced this way have higher retention rates</a:t>
            </a:r>
          </a:p>
          <a:p>
            <a:pPr lvl="2"/>
            <a:r>
              <a:rPr lang="en-US" b="1" dirty="0" smtClean="0"/>
              <a:t>27%</a:t>
            </a:r>
            <a:r>
              <a:rPr lang="en-US" dirty="0" smtClean="0"/>
              <a:t> versus </a:t>
            </a:r>
            <a:r>
              <a:rPr lang="en-US" b="1" dirty="0" smtClean="0"/>
              <a:t>67%</a:t>
            </a:r>
            <a:r>
              <a:rPr lang="en-US" dirty="0" smtClean="0"/>
              <a:t> industry average</a:t>
            </a:r>
          </a:p>
          <a:p>
            <a:pPr lvl="2"/>
            <a:endParaRPr lang="en-US" dirty="0"/>
          </a:p>
        </p:txBody>
      </p:sp>
      <p:sp>
        <p:nvSpPr>
          <p:cNvPr id="6" name="Title 1"/>
          <p:cNvSpPr>
            <a:spLocks noGrp="1"/>
          </p:cNvSpPr>
          <p:nvPr>
            <p:ph type="title"/>
          </p:nvPr>
        </p:nvSpPr>
        <p:spPr>
          <a:xfrm>
            <a:off x="362050" y="461261"/>
            <a:ext cx="8320296" cy="1072403"/>
          </a:xfrm>
        </p:spPr>
        <p:txBody>
          <a:bodyPr>
            <a:normAutofit/>
          </a:bodyPr>
          <a:lstStyle/>
          <a:p>
            <a:r>
              <a:rPr lang="en-US" dirty="0" smtClean="0"/>
              <a:t> What’s the Value?</a:t>
            </a:r>
            <a:endParaRPr lang="en-US" sz="1400" dirty="0"/>
          </a:p>
        </p:txBody>
      </p:sp>
      <p:sp>
        <p:nvSpPr>
          <p:cNvPr id="4" name="TextBox 3"/>
          <p:cNvSpPr txBox="1"/>
          <p:nvPr/>
        </p:nvSpPr>
        <p:spPr>
          <a:xfrm>
            <a:off x="5443942" y="5744894"/>
            <a:ext cx="2419396" cy="165100"/>
          </a:xfrm>
          <a:prstGeom prst="rect">
            <a:avLst/>
          </a:prstGeom>
        </p:spPr>
        <p:txBody>
          <a:bodyPr vert="horz" wrap="square" lIns="91440" tIns="45720" rIns="91440" bIns="45720" rtlCol="0" anchor="ctr" anchorCtr="0">
            <a:noAutofit/>
          </a:bodyPr>
          <a:lstStyle/>
          <a:p>
            <a:r>
              <a:rPr lang="en-US" sz="1050" i="1" dirty="0">
                <a:solidFill>
                  <a:schemeClr val="bg1"/>
                </a:solidFill>
                <a:latin typeface="Roboto Medium"/>
                <a:cs typeface="Roboto Medium"/>
              </a:rPr>
              <a:t>Source – Hireology</a:t>
            </a:r>
          </a:p>
        </p:txBody>
      </p:sp>
    </p:spTree>
    <p:extLst>
      <p:ext uri="{BB962C8B-B14F-4D97-AF65-F5344CB8AC3E}">
        <p14:creationId xmlns:p14="http://schemas.microsoft.com/office/powerpoint/2010/main" val="8250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446498" y="1933147"/>
            <a:ext cx="2526269" cy="2526269"/>
          </a:xfrm>
          <a:prstGeom prst="ellipse">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19455E"/>
              </a:solidFill>
            </a:endParaRPr>
          </a:p>
        </p:txBody>
      </p:sp>
      <p:sp>
        <p:nvSpPr>
          <p:cNvPr id="6" name="Text Placeholder 1"/>
          <p:cNvSpPr txBox="1">
            <a:spLocks/>
          </p:cNvSpPr>
          <p:nvPr/>
        </p:nvSpPr>
        <p:spPr>
          <a:xfrm>
            <a:off x="2636692" y="4920221"/>
            <a:ext cx="3616617" cy="1013924"/>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SzPct val="80000"/>
              <a:buFont typeface="Arial"/>
              <a:buChar char="•"/>
              <a:defRPr sz="2000" kern="1200" baseline="0">
                <a:solidFill>
                  <a:schemeClr val="tx2">
                    <a:lumMod val="75000"/>
                  </a:schemeClr>
                </a:solidFill>
                <a:effectLst/>
                <a:latin typeface="Roboto Light"/>
                <a:ea typeface="+mn-ea"/>
                <a:cs typeface="Roboto Light"/>
              </a:defRPr>
            </a:lvl1pPr>
            <a:lvl2pPr marL="685800" indent="-336550" algn="l" defTabSz="914400" rtl="0" eaLnBrk="1" latinLnBrk="0" hangingPunct="1">
              <a:spcBef>
                <a:spcPts val="600"/>
              </a:spcBef>
              <a:buSzPct val="80000"/>
              <a:buFont typeface="Arial"/>
              <a:buChar char="•"/>
              <a:defRPr sz="1800" kern="1200">
                <a:solidFill>
                  <a:schemeClr val="tx2">
                    <a:lumMod val="75000"/>
                  </a:schemeClr>
                </a:solidFill>
                <a:effectLst/>
                <a:latin typeface="Roboto Light"/>
                <a:ea typeface="+mn-ea"/>
                <a:cs typeface="Roboto Light"/>
              </a:defRPr>
            </a:lvl2pPr>
            <a:lvl3pPr marL="10350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3pPr>
            <a:lvl4pPr marL="1371600" indent="-3365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4pPr>
            <a:lvl5pPr marL="17208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5pPr>
            <a:lvl6pPr marL="2055813"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3"/>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lgn="ctr">
              <a:buNone/>
            </a:pPr>
            <a:r>
              <a:rPr lang="en-US" sz="2667" dirty="0">
                <a:latin typeface="Lato" charset="0"/>
                <a:ea typeface="Lato" charset="0"/>
                <a:cs typeface="Lato" charset="0"/>
              </a:rPr>
              <a:t>PROFIT ADD-BACK:</a:t>
            </a:r>
            <a:br>
              <a:rPr lang="en-US" sz="2667" dirty="0">
                <a:latin typeface="Lato" charset="0"/>
                <a:ea typeface="Lato" charset="0"/>
                <a:cs typeface="Lato" charset="0"/>
              </a:rPr>
            </a:br>
            <a:r>
              <a:rPr lang="en-US" sz="2667" b="1" dirty="0">
                <a:solidFill>
                  <a:srgbClr val="92D050"/>
                </a:solidFill>
                <a:latin typeface="Lato" charset="0"/>
                <a:ea typeface="Lato" charset="0"/>
                <a:cs typeface="Lato" charset="0"/>
              </a:rPr>
              <a:t>$368,000</a:t>
            </a:r>
          </a:p>
          <a:p>
            <a:pPr marL="0" indent="0" algn="ctr">
              <a:buNone/>
            </a:pPr>
            <a:endParaRPr lang="en-US" sz="1600" b="1" dirty="0">
              <a:solidFill>
                <a:schemeClr val="tx1"/>
              </a:solidFill>
              <a:latin typeface="Lato" charset="0"/>
              <a:ea typeface="Lato" charset="0"/>
              <a:cs typeface="Lato" charset="0"/>
            </a:endParaRPr>
          </a:p>
        </p:txBody>
      </p:sp>
      <p:sp>
        <p:nvSpPr>
          <p:cNvPr id="7" name="Oval 6"/>
          <p:cNvSpPr/>
          <p:nvPr/>
        </p:nvSpPr>
        <p:spPr>
          <a:xfrm>
            <a:off x="4850299" y="1933147"/>
            <a:ext cx="2526269" cy="2526269"/>
          </a:xfrm>
          <a:prstGeom prst="ellipse">
            <a:avLst/>
          </a:prstGeom>
          <a:solidFill>
            <a:srgbClr val="95C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1"/>
          <p:cNvSpPr txBox="1">
            <a:spLocks/>
          </p:cNvSpPr>
          <p:nvPr/>
        </p:nvSpPr>
        <p:spPr>
          <a:xfrm>
            <a:off x="3972767" y="2753161"/>
            <a:ext cx="4260749" cy="2630355"/>
          </a:xfrm>
          <a:prstGeom prst="rect">
            <a:avLst/>
          </a:prstGeom>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defTabSz="914400"/>
            <a:r>
              <a:rPr lang="en-US" sz="1800" b="1" kern="0" smtClean="0">
                <a:solidFill>
                  <a:schemeClr val="bg1"/>
                </a:solidFill>
                <a:latin typeface="Lato" charset="0"/>
                <a:ea typeface="Lato" charset="0"/>
                <a:cs typeface="Lato" charset="0"/>
              </a:rPr>
              <a:t>NEW WAY</a:t>
            </a:r>
          </a:p>
          <a:p>
            <a:pPr algn="ctr" defTabSz="914400"/>
            <a:r>
              <a:rPr lang="en-US" sz="1600" kern="0" smtClean="0">
                <a:solidFill>
                  <a:schemeClr val="bg1"/>
                </a:solidFill>
                <a:latin typeface="Lato" charset="0"/>
                <a:ea typeface="Lato" charset="0"/>
                <a:cs typeface="Lato" charset="0"/>
              </a:rPr>
              <a:t>14 turns @ $16K each</a:t>
            </a:r>
          </a:p>
          <a:p>
            <a:pPr algn="ctr" defTabSz="914400"/>
            <a:r>
              <a:rPr lang="en-US" sz="1800" b="1" kern="0" smtClean="0">
                <a:solidFill>
                  <a:schemeClr val="bg1"/>
                </a:solidFill>
                <a:latin typeface="Lato" charset="0"/>
                <a:ea typeface="Lato" charset="0"/>
                <a:cs typeface="Lato" charset="0"/>
              </a:rPr>
              <a:t>$224,000</a:t>
            </a:r>
          </a:p>
          <a:p>
            <a:pPr defTabSz="914400"/>
            <a:endParaRPr lang="en-US" sz="1800" b="1" kern="0" dirty="0">
              <a:latin typeface="Lato" charset="0"/>
              <a:ea typeface="Lato" charset="0"/>
              <a:cs typeface="Lato" charset="0"/>
            </a:endParaRPr>
          </a:p>
        </p:txBody>
      </p:sp>
      <p:sp>
        <p:nvSpPr>
          <p:cNvPr id="9" name="Text Placeholder 1"/>
          <p:cNvSpPr txBox="1">
            <a:spLocks/>
          </p:cNvSpPr>
          <p:nvPr/>
        </p:nvSpPr>
        <p:spPr>
          <a:xfrm>
            <a:off x="703848" y="2754421"/>
            <a:ext cx="4146451" cy="2630355"/>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SzPct val="80000"/>
              <a:buFont typeface="Arial"/>
              <a:buChar char="•"/>
              <a:defRPr sz="2000" kern="1200" baseline="0">
                <a:solidFill>
                  <a:schemeClr val="tx2">
                    <a:lumMod val="75000"/>
                  </a:schemeClr>
                </a:solidFill>
                <a:effectLst/>
                <a:latin typeface="Roboto Light"/>
                <a:ea typeface="+mn-ea"/>
                <a:cs typeface="Roboto Light"/>
              </a:defRPr>
            </a:lvl1pPr>
            <a:lvl2pPr marL="685800" indent="-336550" algn="l" defTabSz="914400" rtl="0" eaLnBrk="1" latinLnBrk="0" hangingPunct="1">
              <a:spcBef>
                <a:spcPts val="600"/>
              </a:spcBef>
              <a:buSzPct val="80000"/>
              <a:buFont typeface="Arial"/>
              <a:buChar char="•"/>
              <a:defRPr sz="1800" kern="1200">
                <a:solidFill>
                  <a:schemeClr val="tx2">
                    <a:lumMod val="75000"/>
                  </a:schemeClr>
                </a:solidFill>
                <a:effectLst/>
                <a:latin typeface="Roboto Light"/>
                <a:ea typeface="+mn-ea"/>
                <a:cs typeface="Roboto Light"/>
              </a:defRPr>
            </a:lvl2pPr>
            <a:lvl3pPr marL="10350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3pPr>
            <a:lvl4pPr marL="1371600" indent="-3365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4pPr>
            <a:lvl5pPr marL="1720850" indent="-349250" algn="l" defTabSz="914400" rtl="0" eaLnBrk="1" latinLnBrk="0" hangingPunct="1">
              <a:spcBef>
                <a:spcPts val="600"/>
              </a:spcBef>
              <a:buSzPct val="80000"/>
              <a:buFont typeface="Arial"/>
              <a:buChar char="•"/>
              <a:defRPr sz="1600" kern="1200">
                <a:solidFill>
                  <a:schemeClr val="tx2">
                    <a:lumMod val="75000"/>
                  </a:schemeClr>
                </a:solidFill>
                <a:effectLst/>
                <a:latin typeface="Roboto Light"/>
                <a:ea typeface="+mn-ea"/>
                <a:cs typeface="Roboto Light"/>
              </a:defRPr>
            </a:lvl5pPr>
            <a:lvl6pPr marL="2055813"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3"/>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lgn="ctr">
              <a:buNone/>
            </a:pPr>
            <a:r>
              <a:rPr lang="en-US" b="1" dirty="0">
                <a:solidFill>
                  <a:schemeClr val="bg1"/>
                </a:solidFill>
                <a:latin typeface="Lato" charset="0"/>
                <a:ea typeface="Lato" charset="0"/>
                <a:cs typeface="Lato" charset="0"/>
              </a:rPr>
              <a:t>OLD WAY</a:t>
            </a:r>
            <a:br>
              <a:rPr lang="en-US" b="1" dirty="0">
                <a:solidFill>
                  <a:schemeClr val="bg1"/>
                </a:solidFill>
                <a:latin typeface="Lato" charset="0"/>
                <a:ea typeface="Lato" charset="0"/>
                <a:cs typeface="Lato" charset="0"/>
              </a:rPr>
            </a:br>
            <a:r>
              <a:rPr lang="en-US" sz="1600" dirty="0">
                <a:solidFill>
                  <a:schemeClr val="bg1"/>
                </a:solidFill>
                <a:latin typeface="Lato" charset="0"/>
                <a:ea typeface="Lato" charset="0"/>
                <a:cs typeface="Lato" charset="0"/>
              </a:rPr>
              <a:t>37 turns @ $16K each</a:t>
            </a:r>
            <a:br>
              <a:rPr lang="en-US" sz="1600" dirty="0">
                <a:solidFill>
                  <a:schemeClr val="bg1"/>
                </a:solidFill>
                <a:latin typeface="Lato" charset="0"/>
                <a:ea typeface="Lato" charset="0"/>
                <a:cs typeface="Lato" charset="0"/>
              </a:rPr>
            </a:br>
            <a:r>
              <a:rPr lang="en-US" sz="1600" b="1" dirty="0">
                <a:solidFill>
                  <a:schemeClr val="bg1"/>
                </a:solidFill>
                <a:latin typeface="Lato" charset="0"/>
                <a:ea typeface="Lato" charset="0"/>
                <a:cs typeface="Lato" charset="0"/>
              </a:rPr>
              <a:t>$592,000</a:t>
            </a:r>
          </a:p>
        </p:txBody>
      </p:sp>
      <p:sp>
        <p:nvSpPr>
          <p:cNvPr id="2" name="Title 1"/>
          <p:cNvSpPr>
            <a:spLocks noGrp="1"/>
          </p:cNvSpPr>
          <p:nvPr>
            <p:ph type="title"/>
          </p:nvPr>
        </p:nvSpPr>
        <p:spPr/>
        <p:txBody>
          <a:bodyPr>
            <a:normAutofit fontScale="90000"/>
          </a:bodyPr>
          <a:lstStyle/>
          <a:p>
            <a:r>
              <a:rPr lang="en-US" dirty="0" smtClean="0"/>
              <a:t>Add it up!</a:t>
            </a:r>
            <a:br>
              <a:rPr lang="en-US" dirty="0" smtClean="0"/>
            </a:br>
            <a:r>
              <a:rPr lang="en-US" sz="1800" dirty="0" smtClean="0"/>
              <a:t>For a 55 employee store:</a:t>
            </a:r>
            <a:endParaRPr lang="en-US" sz="1800" dirty="0"/>
          </a:p>
        </p:txBody>
      </p:sp>
    </p:spTree>
    <p:extLst>
      <p:ext uri="{BB962C8B-B14F-4D97-AF65-F5344CB8AC3E}">
        <p14:creationId xmlns:p14="http://schemas.microsoft.com/office/powerpoint/2010/main" val="203399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Insight</a:t>
            </a:r>
            <a:endParaRPr lang="en-US" dirty="0"/>
          </a:p>
        </p:txBody>
      </p:sp>
      <p:sp>
        <p:nvSpPr>
          <p:cNvPr id="3" name="Text Placeholder 2"/>
          <p:cNvSpPr>
            <a:spLocks noGrp="1"/>
          </p:cNvSpPr>
          <p:nvPr>
            <p:ph type="body" sz="quarter" idx="4294967295"/>
          </p:nvPr>
        </p:nvSpPr>
        <p:spPr>
          <a:xfrm>
            <a:off x="362051" y="2296336"/>
            <a:ext cx="8320295" cy="2630355"/>
          </a:xfrm>
          <a:prstGeom prst="rect">
            <a:avLst/>
          </a:prstGeom>
        </p:spPr>
        <p:txBody>
          <a:bodyPr anchor="t">
            <a:normAutofit/>
          </a:bodyPr>
          <a:lstStyle/>
          <a:p>
            <a:pPr marL="0" indent="0">
              <a:buNone/>
            </a:pPr>
            <a:endParaRPr lang="en-US" dirty="0" smtClean="0"/>
          </a:p>
          <a:p>
            <a:pPr marL="0" indent="0">
              <a:buNone/>
            </a:pPr>
            <a:r>
              <a:rPr lang="en-US" dirty="0" smtClean="0"/>
              <a:t>Strong </a:t>
            </a:r>
            <a:r>
              <a:rPr lang="en-US" dirty="0"/>
              <a:t>employment branding, </a:t>
            </a:r>
            <a:r>
              <a:rPr lang="en-US" dirty="0" smtClean="0"/>
              <a:t>when combined with a data-driven evaluation process, is one </a:t>
            </a:r>
            <a:r>
              <a:rPr lang="en-US" dirty="0"/>
              <a:t>of the best investments a dealership can make. </a:t>
            </a:r>
            <a:endParaRPr lang="en-US" dirty="0" smtClean="0"/>
          </a:p>
          <a:p>
            <a:pPr marL="0" indent="0">
              <a:buNone/>
            </a:pPr>
            <a:r>
              <a:rPr lang="en-US" sz="2400" dirty="0"/>
              <a:t>Strong </a:t>
            </a:r>
            <a:r>
              <a:rPr lang="en-US" sz="2400" b="1" dirty="0">
                <a:solidFill>
                  <a:srgbClr val="95CE21"/>
                </a:solidFill>
              </a:rPr>
              <a:t>Brand</a:t>
            </a:r>
            <a:r>
              <a:rPr lang="en-US" sz="2400" dirty="0"/>
              <a:t> + Predictive Hiring </a:t>
            </a:r>
            <a:r>
              <a:rPr lang="en-US" sz="2400" b="1" dirty="0">
                <a:solidFill>
                  <a:srgbClr val="95CE21"/>
                </a:solidFill>
              </a:rPr>
              <a:t>Process</a:t>
            </a:r>
            <a:r>
              <a:rPr lang="en-US" sz="2400" dirty="0"/>
              <a:t> = Better </a:t>
            </a:r>
            <a:r>
              <a:rPr lang="en-US" sz="2400" b="1" dirty="0">
                <a:solidFill>
                  <a:srgbClr val="95CE21"/>
                </a:solidFill>
              </a:rPr>
              <a:t>Results</a:t>
            </a:r>
          </a:p>
        </p:txBody>
      </p:sp>
    </p:spTree>
    <p:extLst>
      <p:ext uri="{BB962C8B-B14F-4D97-AF65-F5344CB8AC3E}">
        <p14:creationId xmlns:p14="http://schemas.microsoft.com/office/powerpoint/2010/main" val="5181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Onboarding</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64</a:t>
            </a:fld>
            <a:endParaRPr lang="en-US" dirty="0"/>
          </a:p>
        </p:txBody>
      </p:sp>
      <p:sp>
        <p:nvSpPr>
          <p:cNvPr id="6" name="Content Placeholder 2"/>
          <p:cNvSpPr>
            <a:spLocks noGrp="1"/>
          </p:cNvSpPr>
          <p:nvPr>
            <p:ph sz="quarter" idx="4294967295"/>
          </p:nvPr>
        </p:nvSpPr>
        <p:spPr>
          <a:xfrm>
            <a:off x="186263" y="3254365"/>
            <a:ext cx="2377400" cy="1352103"/>
          </a:xfrm>
          <a:prstGeom prst="rect">
            <a:avLst/>
          </a:prstGeom>
        </p:spPr>
        <p:txBody>
          <a:bodyPr/>
          <a:lstStyle/>
          <a:p>
            <a:pPr marL="0" indent="0" algn="ctr">
              <a:lnSpc>
                <a:spcPct val="100000"/>
              </a:lnSpc>
              <a:buNone/>
            </a:pPr>
            <a:r>
              <a:rPr lang="en-US" sz="2000" b="1" dirty="0" smtClean="0">
                <a:solidFill>
                  <a:srgbClr val="95CE21"/>
                </a:solidFill>
                <a:latin typeface="Calibri" charset="0"/>
                <a:ea typeface="Calibri" charset="0"/>
                <a:cs typeface="Calibri" charset="0"/>
              </a:rPr>
              <a:t>DEALERSHIP </a:t>
            </a:r>
          </a:p>
          <a:p>
            <a:pPr marL="0" indent="0" algn="ctr">
              <a:lnSpc>
                <a:spcPct val="100000"/>
              </a:lnSpc>
              <a:buNone/>
            </a:pPr>
            <a:r>
              <a:rPr lang="en-US" sz="5000" b="1" dirty="0">
                <a:solidFill>
                  <a:srgbClr val="95CE21"/>
                </a:solidFill>
                <a:latin typeface="Calibri" charset="0"/>
                <a:ea typeface="Calibri" charset="0"/>
                <a:cs typeface="Calibri" charset="0"/>
              </a:rPr>
              <a:t>A</a:t>
            </a:r>
          </a:p>
          <a:p>
            <a:pPr>
              <a:lnSpc>
                <a:spcPct val="100000"/>
              </a:lnSpc>
            </a:pPr>
            <a:endParaRPr lang="en-US" sz="2000" b="1" dirty="0">
              <a:solidFill>
                <a:srgbClr val="95CE21"/>
              </a:solidFill>
              <a:latin typeface="Calibri" charset="0"/>
              <a:ea typeface="Calibri" charset="0"/>
              <a:cs typeface="Calibri" charset="0"/>
            </a:endParaRPr>
          </a:p>
        </p:txBody>
      </p:sp>
      <p:sp>
        <p:nvSpPr>
          <p:cNvPr id="7" name="Content Placeholder 2"/>
          <p:cNvSpPr txBox="1">
            <a:spLocks/>
          </p:cNvSpPr>
          <p:nvPr/>
        </p:nvSpPr>
        <p:spPr>
          <a:xfrm>
            <a:off x="6538001" y="3254365"/>
            <a:ext cx="2377400" cy="135210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Font typeface="Arial"/>
              <a:buNone/>
            </a:pPr>
            <a:r>
              <a:rPr lang="en-US" sz="2000" b="1" dirty="0" smtClean="0">
                <a:solidFill>
                  <a:srgbClr val="95CE21"/>
                </a:solidFill>
                <a:latin typeface="Calibri" charset="0"/>
                <a:ea typeface="Calibri" charset="0"/>
                <a:cs typeface="Calibri" charset="0"/>
              </a:rPr>
              <a:t>DEALERSHIP </a:t>
            </a:r>
          </a:p>
          <a:p>
            <a:pPr marL="0" indent="0" algn="ctr">
              <a:lnSpc>
                <a:spcPct val="100000"/>
              </a:lnSpc>
              <a:buFont typeface="Arial"/>
              <a:buNone/>
            </a:pPr>
            <a:r>
              <a:rPr lang="en-US" sz="5000" b="1" dirty="0" smtClean="0">
                <a:solidFill>
                  <a:srgbClr val="95CE21"/>
                </a:solidFill>
                <a:latin typeface="Calibri" charset="0"/>
                <a:ea typeface="Calibri" charset="0"/>
                <a:cs typeface="Calibri" charset="0"/>
              </a:rPr>
              <a:t>B</a:t>
            </a:r>
          </a:p>
          <a:p>
            <a:pPr>
              <a:lnSpc>
                <a:spcPct val="100000"/>
              </a:lnSpc>
            </a:pPr>
            <a:endParaRPr lang="en-US" sz="2000" b="1" dirty="0">
              <a:solidFill>
                <a:srgbClr val="95CE21"/>
              </a:solidFill>
              <a:latin typeface="Calibri" charset="0"/>
              <a:ea typeface="Calibri" charset="0"/>
              <a:cs typeface="Calibri" charset="0"/>
            </a:endParaRPr>
          </a:p>
        </p:txBody>
      </p:sp>
      <p:sp>
        <p:nvSpPr>
          <p:cNvPr id="11" name="Rectangle 10"/>
          <p:cNvSpPr/>
          <p:nvPr/>
        </p:nvSpPr>
        <p:spPr>
          <a:xfrm>
            <a:off x="2587015" y="2684429"/>
            <a:ext cx="3918856" cy="2303534"/>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78548" y="3300309"/>
            <a:ext cx="3918857" cy="1169551"/>
          </a:xfrm>
          <a:prstGeom prst="rect">
            <a:avLst/>
          </a:prstGeom>
          <a:noFill/>
        </p:spPr>
        <p:txBody>
          <a:bodyPr wrap="square" rtlCol="0">
            <a:spAutoFit/>
          </a:bodyPr>
          <a:lstStyle/>
          <a:p>
            <a:pPr algn="ctr"/>
            <a:r>
              <a:rPr lang="en-US" sz="3500" b="1" dirty="0" smtClean="0">
                <a:solidFill>
                  <a:schemeClr val="bg1"/>
                </a:solidFill>
                <a:latin typeface="Calibri" charset="0"/>
                <a:ea typeface="Calibri" charset="0"/>
                <a:cs typeface="Calibri" charset="0"/>
              </a:rPr>
              <a:t>Which Dealership Are You?</a:t>
            </a:r>
            <a:endParaRPr lang="en-US" sz="3500" b="1" dirty="0">
              <a:solidFill>
                <a:schemeClr val="bg1"/>
              </a:solidFill>
              <a:latin typeface="Calibri" charset="0"/>
              <a:ea typeface="Calibri" charset="0"/>
              <a:cs typeface="Calibri" charset="0"/>
            </a:endParaRPr>
          </a:p>
        </p:txBody>
      </p:sp>
      <p:cxnSp>
        <p:nvCxnSpPr>
          <p:cNvPr id="13" name="Straight Arrow Connector 12"/>
          <p:cNvCxnSpPr/>
          <p:nvPr/>
        </p:nvCxnSpPr>
        <p:spPr>
          <a:xfrm flipH="1">
            <a:off x="1828800" y="4115102"/>
            <a:ext cx="758214" cy="0"/>
          </a:xfrm>
          <a:prstGeom prst="straightConnector1">
            <a:avLst/>
          </a:prstGeom>
          <a:ln w="57150">
            <a:solidFill>
              <a:srgbClr val="19455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488937" y="4101797"/>
            <a:ext cx="707730" cy="0"/>
          </a:xfrm>
          <a:prstGeom prst="straightConnector1">
            <a:avLst/>
          </a:prstGeom>
          <a:ln w="57150">
            <a:solidFill>
              <a:srgbClr val="1945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049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624407"/>
            <a:ext cx="9144000" cy="3019825"/>
          </a:xfrm>
          <a:prstGeom prst="rect">
            <a:avLst/>
          </a:prstGeom>
          <a:solidFill>
            <a:srgbClr val="19455E"/>
          </a:solidFill>
          <a:ln w="25400" cap="flat" cmpd="sng" algn="ctr">
            <a:noFill/>
            <a:prstDash val="solid"/>
            <a:round/>
            <a:headEnd type="none" w="med" len="med"/>
            <a:tailEnd type="none" w="med" len="med"/>
          </a:ln>
          <a:effectLst/>
          <a:extLst/>
        </p:spPr>
        <p:txBody>
          <a:bodyPr lIns="35719" tIns="35719" rIns="35719" bIns="35719" anchor="ctr"/>
          <a:lstStyle/>
          <a:p>
            <a:pPr marL="160729">
              <a:defRPr/>
            </a:pPr>
            <a:endParaRPr lang="en-US" sz="1266" dirty="0">
              <a:ea typeface="ＭＳ Ｐゴシック" charset="0"/>
              <a:cs typeface="Gill Sans Light" charset="0"/>
            </a:endParaRPr>
          </a:p>
        </p:txBody>
      </p:sp>
      <p:sp>
        <p:nvSpPr>
          <p:cNvPr id="6" name="Title 1"/>
          <p:cNvSpPr txBox="1">
            <a:spLocks/>
          </p:cNvSpPr>
          <p:nvPr/>
        </p:nvSpPr>
        <p:spPr bwMode="auto">
          <a:xfrm>
            <a:off x="457201" y="1768078"/>
            <a:ext cx="8229600" cy="273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3600">
                <a:solidFill>
                  <a:srgbClr val="340053"/>
                </a:solidFill>
                <a:latin typeface="Gill Sans Light" charset="0"/>
                <a:ea typeface="ＭＳ Ｐゴシック" charset="-128"/>
                <a:sym typeface="Gill Sans Light" charset="0"/>
              </a:defRPr>
            </a:lvl1pPr>
            <a:lvl2pPr marL="742950" indent="-285750" defTabSz="457200" eaLnBrk="0">
              <a:defRPr sz="3600">
                <a:solidFill>
                  <a:srgbClr val="340053"/>
                </a:solidFill>
                <a:latin typeface="Gill Sans Light" charset="0"/>
                <a:ea typeface="ＭＳ Ｐゴシック" charset="-128"/>
                <a:sym typeface="Gill Sans Light" charset="0"/>
              </a:defRPr>
            </a:lvl2pPr>
            <a:lvl3pPr marL="1143000" indent="-228600" defTabSz="457200" eaLnBrk="0">
              <a:defRPr sz="3600">
                <a:solidFill>
                  <a:srgbClr val="340053"/>
                </a:solidFill>
                <a:latin typeface="Gill Sans Light" charset="0"/>
                <a:ea typeface="ＭＳ Ｐゴシック" charset="-128"/>
                <a:sym typeface="Gill Sans Light" charset="0"/>
              </a:defRPr>
            </a:lvl3pPr>
            <a:lvl4pPr marL="1600200" indent="-228600" defTabSz="457200" eaLnBrk="0">
              <a:defRPr sz="3600">
                <a:solidFill>
                  <a:srgbClr val="340053"/>
                </a:solidFill>
                <a:latin typeface="Gill Sans Light" charset="0"/>
                <a:ea typeface="ＭＳ Ｐゴシック" charset="-128"/>
                <a:sym typeface="Gill Sans Light" charset="0"/>
              </a:defRPr>
            </a:lvl4pPr>
            <a:lvl5pPr marL="2057400" indent="-228600" defTabSz="457200" eaLnBrk="0">
              <a:defRPr sz="3600">
                <a:solidFill>
                  <a:srgbClr val="340053"/>
                </a:solidFill>
                <a:latin typeface="Gill Sans Light" charset="0"/>
                <a:ea typeface="ＭＳ Ｐゴシック" charset="-128"/>
                <a:sym typeface="Gill Sans Light" charset="0"/>
              </a:defRPr>
            </a:lvl5pPr>
            <a:lvl6pPr marL="2514600" indent="-2286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457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algn="ctr"/>
            <a:r>
              <a:rPr lang="en-US" altLang="en-US" sz="4000" b="1" dirty="0" smtClean="0">
                <a:solidFill>
                  <a:schemeClr val="bg1"/>
                </a:solidFill>
                <a:latin typeface="Lato" charset="0"/>
                <a:ea typeface="Lato" charset="0"/>
                <a:cs typeface="Lato" charset="0"/>
                <a:sym typeface="Helvetica" charset="0"/>
              </a:rPr>
              <a:t>5 Onboarding Best Practices That Save Time &amp; Money</a:t>
            </a:r>
            <a:endParaRPr lang="en-US" altLang="en-US" sz="4000" b="1" i="1" dirty="0">
              <a:solidFill>
                <a:schemeClr val="bg1"/>
              </a:solidFill>
              <a:latin typeface="Lato" charset="0"/>
              <a:ea typeface="Lato" charset="0"/>
              <a:cs typeface="Lato" charset="0"/>
              <a:sym typeface="Helvetica" charset="0"/>
            </a:endParaRPr>
          </a:p>
        </p:txBody>
      </p:sp>
      <p:sp>
        <p:nvSpPr>
          <p:cNvPr id="7" name="Rectangle 5"/>
          <p:cNvSpPr>
            <a:spLocks noChangeArrowheads="1"/>
          </p:cNvSpPr>
          <p:nvPr/>
        </p:nvSpPr>
        <p:spPr bwMode="auto">
          <a:xfrm>
            <a:off x="403622" y="2243738"/>
            <a:ext cx="8283178" cy="1674008"/>
          </a:xfrm>
          <a:prstGeom prst="rect">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lvl1pPr marL="228600" eaLnBrk="0">
              <a:defRPr sz="3600">
                <a:solidFill>
                  <a:srgbClr val="340053"/>
                </a:solidFill>
                <a:latin typeface="Gill Sans Light" charset="0"/>
                <a:ea typeface="ＭＳ Ｐゴシック" charset="-128"/>
                <a:sym typeface="Gill Sans Light" charset="0"/>
              </a:defRPr>
            </a:lvl1pPr>
            <a:lvl2pPr marL="742950" indent="-285750" eaLnBrk="0">
              <a:defRPr sz="3600">
                <a:solidFill>
                  <a:srgbClr val="340053"/>
                </a:solidFill>
                <a:latin typeface="Gill Sans Light" charset="0"/>
                <a:ea typeface="ＭＳ Ｐゴシック" charset="-128"/>
                <a:sym typeface="Gill Sans Light" charset="0"/>
              </a:defRPr>
            </a:lvl2pPr>
            <a:lvl3pPr marL="1143000" indent="-228600" eaLnBrk="0">
              <a:defRPr sz="3600">
                <a:solidFill>
                  <a:srgbClr val="340053"/>
                </a:solidFill>
                <a:latin typeface="Gill Sans Light" charset="0"/>
                <a:ea typeface="ＭＳ Ｐゴシック" charset="-128"/>
                <a:sym typeface="Gill Sans Light" charset="0"/>
              </a:defRPr>
            </a:lvl3pPr>
            <a:lvl4pPr marL="1600200" indent="-228600" eaLnBrk="0">
              <a:defRPr sz="3600">
                <a:solidFill>
                  <a:srgbClr val="340053"/>
                </a:solidFill>
                <a:latin typeface="Gill Sans Light" charset="0"/>
                <a:ea typeface="ＭＳ Ｐゴシック" charset="-128"/>
                <a:sym typeface="Gill Sans Light" charset="0"/>
              </a:defRPr>
            </a:lvl4pPr>
            <a:lvl5pPr marL="2057400" indent="-228600" eaLnBrk="0">
              <a:defRPr sz="3600">
                <a:solidFill>
                  <a:srgbClr val="340053"/>
                </a:solidFill>
                <a:latin typeface="Gill Sans Light" charset="0"/>
                <a:ea typeface="ＭＳ Ｐゴシック" charset="-128"/>
                <a:sym typeface="Gill Sans Light" charset="0"/>
              </a:defRPr>
            </a:lvl5pPr>
            <a:lvl6pPr marL="25146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algn="ctr"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endParaRPr lang="en-US" altLang="en-US" sz="2531"/>
          </a:p>
        </p:txBody>
      </p:sp>
      <p:sp>
        <p:nvSpPr>
          <p:cNvPr id="4" name="Slide Number Placeholder 3"/>
          <p:cNvSpPr>
            <a:spLocks noGrp="1"/>
          </p:cNvSpPr>
          <p:nvPr>
            <p:ph type="sldNum" sz="quarter" idx="4294967295"/>
          </p:nvPr>
        </p:nvSpPr>
        <p:spPr>
          <a:xfrm>
            <a:off x="8686800" y="6408738"/>
            <a:ext cx="457200" cy="461962"/>
          </a:xfrm>
          <a:prstGeom prst="rect">
            <a:avLst/>
          </a:prstGeom>
        </p:spPr>
        <p:txBody>
          <a:bodyPr/>
          <a:lstStyle/>
          <a:p>
            <a:fld id="{01B49632-E5A2-7F41-8AA7-3CFE8A6FB90B}" type="slidenum">
              <a:rPr lang="en-US" smtClean="0"/>
              <a:pPr/>
              <a:t>65</a:t>
            </a:fld>
            <a:endParaRPr lang="en-US" dirty="0"/>
          </a:p>
        </p:txBody>
      </p:sp>
    </p:spTree>
    <p:extLst>
      <p:ext uri="{BB962C8B-B14F-4D97-AF65-F5344CB8AC3E}">
        <p14:creationId xmlns:p14="http://schemas.microsoft.com/office/powerpoint/2010/main" val="3785132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502"/>
            <a:ext cx="8229600" cy="1330298"/>
          </a:xfrm>
        </p:spPr>
        <p:txBody>
          <a:bodyPr>
            <a:normAutofit/>
          </a:bodyPr>
          <a:lstStyle/>
          <a:p>
            <a:r>
              <a:rPr lang="en-US" dirty="0"/>
              <a:t>5 Onboarding Best Practices that Save Time &amp; Money</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66</a:t>
            </a:fld>
            <a:endParaRPr lang="en-US" dirty="0"/>
          </a:p>
        </p:txBody>
      </p:sp>
      <p:sp>
        <p:nvSpPr>
          <p:cNvPr id="7" name="TextBox 6"/>
          <p:cNvSpPr txBox="1"/>
          <p:nvPr/>
        </p:nvSpPr>
        <p:spPr>
          <a:xfrm>
            <a:off x="2766651" y="2515653"/>
            <a:ext cx="5334612" cy="2985433"/>
          </a:xfrm>
          <a:prstGeom prst="rect">
            <a:avLst/>
          </a:prstGeom>
          <a:noFill/>
        </p:spPr>
        <p:txBody>
          <a:bodyPr wrap="square" rtlCol="0">
            <a:spAutoFit/>
          </a:bodyPr>
          <a:lstStyle/>
          <a:p>
            <a:r>
              <a:rPr lang="en-US" sz="3000" b="1" dirty="0">
                <a:solidFill>
                  <a:srgbClr val="19455E"/>
                </a:solidFill>
              </a:rPr>
              <a:t>Customize your onboarding process for each position </a:t>
            </a:r>
          </a:p>
          <a:p>
            <a:endParaRPr lang="en-US" sz="3000" dirty="0"/>
          </a:p>
          <a:p>
            <a:r>
              <a:rPr lang="en-US" sz="2000" i="1" dirty="0" smtClean="0"/>
              <a:t>62</a:t>
            </a:r>
            <a:r>
              <a:rPr lang="en-US" sz="2000" i="1" dirty="0"/>
              <a:t>% of companies that have </a:t>
            </a:r>
            <a:r>
              <a:rPr lang="en-US" sz="2000" i="1" dirty="0" smtClean="0"/>
              <a:t>a solidified </a:t>
            </a:r>
            <a:r>
              <a:rPr lang="en-US" sz="2000" i="1" dirty="0"/>
              <a:t>onboarding program experience faster </a:t>
            </a:r>
            <a:endParaRPr lang="en-US" sz="2000" i="1" dirty="0" smtClean="0"/>
          </a:p>
          <a:p>
            <a:r>
              <a:rPr lang="en-US" sz="2000" i="1" dirty="0" smtClean="0"/>
              <a:t>time-to-productivity </a:t>
            </a:r>
            <a:r>
              <a:rPr lang="en-US" sz="2000" i="1" dirty="0"/>
              <a:t>with 54% claiming to </a:t>
            </a:r>
            <a:endParaRPr lang="en-US" sz="2000" i="1" dirty="0" smtClean="0"/>
          </a:p>
          <a:p>
            <a:r>
              <a:rPr lang="en-US" sz="2000" i="1" dirty="0" smtClean="0"/>
              <a:t>have </a:t>
            </a:r>
            <a:r>
              <a:rPr lang="en-US" sz="2000" i="1" dirty="0"/>
              <a:t>better employee engagement</a:t>
            </a:r>
          </a:p>
          <a:p>
            <a:endParaRPr lang="en-US" dirty="0"/>
          </a:p>
        </p:txBody>
      </p:sp>
      <p:cxnSp>
        <p:nvCxnSpPr>
          <p:cNvPr id="8" name="Straight Connector 37"/>
          <p:cNvCxnSpPr>
            <a:cxnSpLocks noChangeShapeType="1"/>
          </p:cNvCxnSpPr>
          <p:nvPr/>
        </p:nvCxnSpPr>
        <p:spPr bwMode="auto">
          <a:xfrm>
            <a:off x="2237652" y="3684803"/>
            <a:ext cx="6906348" cy="0"/>
          </a:xfrm>
          <a:prstGeom prst="line">
            <a:avLst/>
          </a:prstGeom>
          <a:noFill/>
          <a:ln w="38100">
            <a:solidFill>
              <a:srgbClr val="95CE21"/>
            </a:solidFill>
            <a:round/>
            <a:headEnd/>
            <a:tailEnd/>
          </a:ln>
          <a:extLst>
            <a:ext uri="{909E8E84-426E-40dd-AFC4-6F175D3DCCD1}">
              <a14:hiddenFill xmlns:a14="http://schemas.microsoft.com/office/drawing/2010/main" xmlns="">
                <a:noFill/>
              </a14:hiddenFill>
            </a:ext>
          </a:extLst>
        </p:spPr>
      </p:cxnSp>
      <p:sp>
        <p:nvSpPr>
          <p:cNvPr id="9" name="Oval 8"/>
          <p:cNvSpPr/>
          <p:nvPr/>
        </p:nvSpPr>
        <p:spPr>
          <a:xfrm>
            <a:off x="952500" y="3035298"/>
            <a:ext cx="1285152" cy="1285152"/>
          </a:xfrm>
          <a:prstGeom prst="ellipse">
            <a:avLst/>
          </a:prstGeom>
          <a:solidFill>
            <a:srgbClr val="95C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37876" y="3170042"/>
            <a:ext cx="914400" cy="1015663"/>
          </a:xfrm>
          <a:prstGeom prst="rect">
            <a:avLst/>
          </a:prstGeom>
          <a:noFill/>
        </p:spPr>
        <p:txBody>
          <a:bodyPr wrap="square" rtlCol="0">
            <a:spAutoFit/>
          </a:bodyPr>
          <a:lstStyle/>
          <a:p>
            <a:pPr algn="ctr"/>
            <a:r>
              <a:rPr lang="en-US" sz="6000" b="1" dirty="0">
                <a:solidFill>
                  <a:schemeClr val="bg1"/>
                </a:solidFill>
                <a:latin typeface="Lato" charset="0"/>
                <a:ea typeface="Lato" charset="0"/>
                <a:cs typeface="Lato" charset="0"/>
              </a:rPr>
              <a:t>5</a:t>
            </a:r>
          </a:p>
        </p:txBody>
      </p:sp>
    </p:spTree>
    <p:extLst>
      <p:ext uri="{BB962C8B-B14F-4D97-AF65-F5344CB8AC3E}">
        <p14:creationId xmlns:p14="http://schemas.microsoft.com/office/powerpoint/2010/main" val="7372724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67</a:t>
            </a:fld>
            <a:endParaRPr lang="en-US" dirty="0"/>
          </a:p>
        </p:txBody>
      </p:sp>
      <p:sp>
        <p:nvSpPr>
          <p:cNvPr id="7" name="TextBox 6"/>
          <p:cNvSpPr txBox="1"/>
          <p:nvPr/>
        </p:nvSpPr>
        <p:spPr>
          <a:xfrm>
            <a:off x="2766651" y="2545062"/>
            <a:ext cx="4805223" cy="2400657"/>
          </a:xfrm>
          <a:prstGeom prst="rect">
            <a:avLst/>
          </a:prstGeom>
          <a:noFill/>
        </p:spPr>
        <p:txBody>
          <a:bodyPr wrap="square" rtlCol="0">
            <a:spAutoFit/>
          </a:bodyPr>
          <a:lstStyle/>
          <a:p>
            <a:r>
              <a:rPr lang="en-US" sz="3000" b="1" dirty="0">
                <a:solidFill>
                  <a:srgbClr val="19455E"/>
                </a:solidFill>
              </a:rPr>
              <a:t>Eliminate your paper-based process</a:t>
            </a:r>
          </a:p>
          <a:p>
            <a:endParaRPr lang="en-US" sz="3000" dirty="0"/>
          </a:p>
          <a:p>
            <a:r>
              <a:rPr lang="en-US" sz="2000" i="1" dirty="0"/>
              <a:t>An offline onboarding process typically takes around 4 hours</a:t>
            </a:r>
          </a:p>
          <a:p>
            <a:endParaRPr lang="en-US" sz="2000" dirty="0"/>
          </a:p>
        </p:txBody>
      </p:sp>
      <p:cxnSp>
        <p:nvCxnSpPr>
          <p:cNvPr id="8" name="Straight Connector 37"/>
          <p:cNvCxnSpPr>
            <a:cxnSpLocks noChangeShapeType="1"/>
          </p:cNvCxnSpPr>
          <p:nvPr/>
        </p:nvCxnSpPr>
        <p:spPr bwMode="auto">
          <a:xfrm>
            <a:off x="2237652" y="3684803"/>
            <a:ext cx="6906348" cy="0"/>
          </a:xfrm>
          <a:prstGeom prst="line">
            <a:avLst/>
          </a:prstGeom>
          <a:noFill/>
          <a:ln w="38100">
            <a:solidFill>
              <a:srgbClr val="95CE21"/>
            </a:solidFill>
            <a:round/>
            <a:headEnd/>
            <a:tailEnd/>
          </a:ln>
          <a:extLst>
            <a:ext uri="{909E8E84-426E-40dd-AFC4-6F175D3DCCD1}">
              <a14:hiddenFill xmlns:a14="http://schemas.microsoft.com/office/drawing/2010/main" xmlns="">
                <a:noFill/>
              </a14:hiddenFill>
            </a:ext>
          </a:extLst>
        </p:spPr>
      </p:cxnSp>
      <p:sp>
        <p:nvSpPr>
          <p:cNvPr id="9" name="Oval 8"/>
          <p:cNvSpPr/>
          <p:nvPr/>
        </p:nvSpPr>
        <p:spPr>
          <a:xfrm>
            <a:off x="952500" y="3035298"/>
            <a:ext cx="1285152" cy="1285152"/>
          </a:xfrm>
          <a:prstGeom prst="ellipse">
            <a:avLst/>
          </a:prstGeom>
          <a:solidFill>
            <a:srgbClr val="95C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37876" y="3170042"/>
            <a:ext cx="914400" cy="1015663"/>
          </a:xfrm>
          <a:prstGeom prst="rect">
            <a:avLst/>
          </a:prstGeom>
          <a:noFill/>
        </p:spPr>
        <p:txBody>
          <a:bodyPr wrap="square" rtlCol="0">
            <a:spAutoFit/>
          </a:bodyPr>
          <a:lstStyle/>
          <a:p>
            <a:pPr algn="ctr"/>
            <a:r>
              <a:rPr lang="en-US" sz="6000" b="1" dirty="0" smtClean="0">
                <a:solidFill>
                  <a:schemeClr val="bg1"/>
                </a:solidFill>
                <a:latin typeface="Lato" charset="0"/>
                <a:ea typeface="Lato" charset="0"/>
                <a:cs typeface="Lato" charset="0"/>
              </a:rPr>
              <a:t>4</a:t>
            </a:r>
            <a:endParaRPr lang="en-US" sz="6000" b="1" dirty="0">
              <a:solidFill>
                <a:schemeClr val="bg1"/>
              </a:solidFill>
              <a:latin typeface="Lato" charset="0"/>
              <a:ea typeface="Lato" charset="0"/>
              <a:cs typeface="Lato" charset="0"/>
            </a:endParaRPr>
          </a:p>
        </p:txBody>
      </p:sp>
      <p:sp>
        <p:nvSpPr>
          <p:cNvPr id="3" name="Title 2"/>
          <p:cNvSpPr>
            <a:spLocks noGrp="1"/>
          </p:cNvSpPr>
          <p:nvPr>
            <p:ph type="title"/>
          </p:nvPr>
        </p:nvSpPr>
        <p:spPr/>
        <p:txBody>
          <a:bodyPr/>
          <a:lstStyle/>
          <a:p>
            <a:r>
              <a:rPr lang="en-US" dirty="0"/>
              <a:t>5 Onboarding Best Practices that Save Time &amp; Money</a:t>
            </a:r>
          </a:p>
        </p:txBody>
      </p:sp>
    </p:spTree>
    <p:extLst>
      <p:ext uri="{BB962C8B-B14F-4D97-AF65-F5344CB8AC3E}">
        <p14:creationId xmlns:p14="http://schemas.microsoft.com/office/powerpoint/2010/main" val="1615191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68</a:t>
            </a:fld>
            <a:endParaRPr lang="en-US" dirty="0"/>
          </a:p>
        </p:txBody>
      </p:sp>
      <p:sp>
        <p:nvSpPr>
          <p:cNvPr id="7" name="TextBox 6"/>
          <p:cNvSpPr txBox="1"/>
          <p:nvPr/>
        </p:nvSpPr>
        <p:spPr>
          <a:xfrm>
            <a:off x="2734567" y="2108212"/>
            <a:ext cx="4917517" cy="3139321"/>
          </a:xfrm>
          <a:prstGeom prst="rect">
            <a:avLst/>
          </a:prstGeom>
          <a:noFill/>
        </p:spPr>
        <p:txBody>
          <a:bodyPr wrap="square" rtlCol="0">
            <a:spAutoFit/>
          </a:bodyPr>
          <a:lstStyle/>
          <a:p>
            <a:r>
              <a:rPr lang="en-US" sz="3000" b="1" dirty="0">
                <a:solidFill>
                  <a:srgbClr val="19455E"/>
                </a:solidFill>
              </a:rPr>
              <a:t>Form-Free first day: </a:t>
            </a:r>
            <a:endParaRPr lang="en-US" sz="3000" b="1" dirty="0" smtClean="0">
              <a:solidFill>
                <a:srgbClr val="19455E"/>
              </a:solidFill>
            </a:endParaRPr>
          </a:p>
          <a:p>
            <a:r>
              <a:rPr lang="en-US" sz="3000" b="1" dirty="0" smtClean="0">
                <a:solidFill>
                  <a:srgbClr val="19455E"/>
                </a:solidFill>
              </a:rPr>
              <a:t>Have </a:t>
            </a:r>
            <a:r>
              <a:rPr lang="en-US" sz="3000" b="1" dirty="0">
                <a:solidFill>
                  <a:srgbClr val="19455E"/>
                </a:solidFill>
              </a:rPr>
              <a:t>employees fill out all forms prior to their first day</a:t>
            </a:r>
          </a:p>
          <a:p>
            <a:endParaRPr lang="en-US" sz="3000" dirty="0"/>
          </a:p>
          <a:p>
            <a:r>
              <a:rPr lang="en-US" sz="2000" i="1" dirty="0"/>
              <a:t>83 percent of high performing organizations begin their onboarding prior to the new hire’s first day</a:t>
            </a:r>
          </a:p>
          <a:p>
            <a:endParaRPr lang="en-US" dirty="0"/>
          </a:p>
        </p:txBody>
      </p:sp>
      <p:cxnSp>
        <p:nvCxnSpPr>
          <p:cNvPr id="8" name="Straight Connector 37"/>
          <p:cNvCxnSpPr>
            <a:cxnSpLocks noChangeShapeType="1"/>
          </p:cNvCxnSpPr>
          <p:nvPr/>
        </p:nvCxnSpPr>
        <p:spPr bwMode="auto">
          <a:xfrm>
            <a:off x="2237652" y="3684803"/>
            <a:ext cx="6906348" cy="0"/>
          </a:xfrm>
          <a:prstGeom prst="line">
            <a:avLst/>
          </a:prstGeom>
          <a:noFill/>
          <a:ln w="38100">
            <a:solidFill>
              <a:srgbClr val="95CE21"/>
            </a:solidFill>
            <a:round/>
            <a:headEnd/>
            <a:tailEnd/>
          </a:ln>
          <a:extLst>
            <a:ext uri="{909E8E84-426E-40dd-AFC4-6F175D3DCCD1}">
              <a14:hiddenFill xmlns:a14="http://schemas.microsoft.com/office/drawing/2010/main" xmlns="">
                <a:noFill/>
              </a14:hiddenFill>
            </a:ext>
          </a:extLst>
        </p:spPr>
      </p:cxnSp>
      <p:sp>
        <p:nvSpPr>
          <p:cNvPr id="9" name="Oval 8"/>
          <p:cNvSpPr/>
          <p:nvPr/>
        </p:nvSpPr>
        <p:spPr>
          <a:xfrm>
            <a:off x="952500" y="3035298"/>
            <a:ext cx="1285152" cy="1285152"/>
          </a:xfrm>
          <a:prstGeom prst="ellipse">
            <a:avLst/>
          </a:prstGeom>
          <a:solidFill>
            <a:srgbClr val="95C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37876" y="3170042"/>
            <a:ext cx="914400" cy="1015663"/>
          </a:xfrm>
          <a:prstGeom prst="rect">
            <a:avLst/>
          </a:prstGeom>
          <a:noFill/>
        </p:spPr>
        <p:txBody>
          <a:bodyPr wrap="square" rtlCol="0">
            <a:spAutoFit/>
          </a:bodyPr>
          <a:lstStyle/>
          <a:p>
            <a:pPr algn="ctr"/>
            <a:r>
              <a:rPr lang="en-US" sz="6000" b="1" dirty="0">
                <a:solidFill>
                  <a:schemeClr val="bg1"/>
                </a:solidFill>
                <a:latin typeface="Lato" charset="0"/>
                <a:ea typeface="Lato" charset="0"/>
                <a:cs typeface="Lato" charset="0"/>
              </a:rPr>
              <a:t>3</a:t>
            </a:r>
          </a:p>
        </p:txBody>
      </p:sp>
      <p:sp>
        <p:nvSpPr>
          <p:cNvPr id="3" name="Title 2"/>
          <p:cNvSpPr>
            <a:spLocks noGrp="1"/>
          </p:cNvSpPr>
          <p:nvPr>
            <p:ph type="title"/>
          </p:nvPr>
        </p:nvSpPr>
        <p:spPr/>
        <p:txBody>
          <a:bodyPr/>
          <a:lstStyle/>
          <a:p>
            <a:r>
              <a:rPr lang="en-US" dirty="0"/>
              <a:t>5 Onboarding Best Practices that Save Time &amp; Money</a:t>
            </a:r>
          </a:p>
        </p:txBody>
      </p:sp>
    </p:spTree>
    <p:extLst>
      <p:ext uri="{BB962C8B-B14F-4D97-AF65-F5344CB8AC3E}">
        <p14:creationId xmlns:p14="http://schemas.microsoft.com/office/powerpoint/2010/main" val="3193038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69</a:t>
            </a:fld>
            <a:endParaRPr lang="en-US" dirty="0"/>
          </a:p>
        </p:txBody>
      </p:sp>
      <p:sp>
        <p:nvSpPr>
          <p:cNvPr id="7" name="TextBox 6"/>
          <p:cNvSpPr txBox="1"/>
          <p:nvPr/>
        </p:nvSpPr>
        <p:spPr>
          <a:xfrm>
            <a:off x="2743200" y="2579914"/>
            <a:ext cx="4668253" cy="2369880"/>
          </a:xfrm>
          <a:prstGeom prst="rect">
            <a:avLst/>
          </a:prstGeom>
          <a:noFill/>
        </p:spPr>
        <p:txBody>
          <a:bodyPr wrap="square" rtlCol="0">
            <a:spAutoFit/>
          </a:bodyPr>
          <a:lstStyle/>
          <a:p>
            <a:r>
              <a:rPr lang="en-US" sz="3000" b="1" dirty="0">
                <a:solidFill>
                  <a:srgbClr val="19455E"/>
                </a:solidFill>
              </a:rPr>
              <a:t>Set clear goals for new hires on </a:t>
            </a:r>
            <a:r>
              <a:rPr lang="en-US" sz="3000" b="1" dirty="0" smtClean="0">
                <a:solidFill>
                  <a:srgbClr val="19455E"/>
                </a:solidFill>
              </a:rPr>
              <a:t>their first day</a:t>
            </a:r>
            <a:endParaRPr lang="en-US" sz="3000" b="1" dirty="0">
              <a:solidFill>
                <a:srgbClr val="19455E"/>
              </a:solidFill>
            </a:endParaRPr>
          </a:p>
          <a:p>
            <a:endParaRPr lang="en-US" sz="3000" dirty="0"/>
          </a:p>
          <a:p>
            <a:r>
              <a:rPr lang="en-US" sz="2000" i="1" dirty="0"/>
              <a:t>60% of companies fail to set milestones or goals for new hires</a:t>
            </a:r>
            <a:r>
              <a:rPr lang="en-US" sz="2000" i="1" baseline="30000" dirty="0"/>
              <a:t>4</a:t>
            </a:r>
          </a:p>
          <a:p>
            <a:endParaRPr lang="en-US" dirty="0"/>
          </a:p>
        </p:txBody>
      </p:sp>
      <p:cxnSp>
        <p:nvCxnSpPr>
          <p:cNvPr id="8" name="Straight Connector 37"/>
          <p:cNvCxnSpPr>
            <a:cxnSpLocks noChangeShapeType="1"/>
          </p:cNvCxnSpPr>
          <p:nvPr/>
        </p:nvCxnSpPr>
        <p:spPr bwMode="auto">
          <a:xfrm>
            <a:off x="2237652" y="3684803"/>
            <a:ext cx="6906348" cy="0"/>
          </a:xfrm>
          <a:prstGeom prst="line">
            <a:avLst/>
          </a:prstGeom>
          <a:noFill/>
          <a:ln w="38100">
            <a:solidFill>
              <a:srgbClr val="95CE21"/>
            </a:solidFill>
            <a:round/>
            <a:headEnd/>
            <a:tailEnd/>
          </a:ln>
          <a:extLst>
            <a:ext uri="{909E8E84-426E-40dd-AFC4-6F175D3DCCD1}">
              <a14:hiddenFill xmlns:a14="http://schemas.microsoft.com/office/drawing/2010/main" xmlns="">
                <a:noFill/>
              </a14:hiddenFill>
            </a:ext>
          </a:extLst>
        </p:spPr>
      </p:cxnSp>
      <p:sp>
        <p:nvSpPr>
          <p:cNvPr id="9" name="Oval 8"/>
          <p:cNvSpPr/>
          <p:nvPr/>
        </p:nvSpPr>
        <p:spPr>
          <a:xfrm>
            <a:off x="952500" y="3035298"/>
            <a:ext cx="1285152" cy="1285152"/>
          </a:xfrm>
          <a:prstGeom prst="ellipse">
            <a:avLst/>
          </a:prstGeom>
          <a:solidFill>
            <a:srgbClr val="95C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37876" y="3170042"/>
            <a:ext cx="914400" cy="1015663"/>
          </a:xfrm>
          <a:prstGeom prst="rect">
            <a:avLst/>
          </a:prstGeom>
          <a:noFill/>
        </p:spPr>
        <p:txBody>
          <a:bodyPr wrap="square" rtlCol="0">
            <a:spAutoFit/>
          </a:bodyPr>
          <a:lstStyle/>
          <a:p>
            <a:pPr algn="ctr"/>
            <a:r>
              <a:rPr lang="en-US" sz="6000" b="1" dirty="0" smtClean="0">
                <a:solidFill>
                  <a:schemeClr val="bg1"/>
                </a:solidFill>
                <a:latin typeface="Lato" charset="0"/>
                <a:ea typeface="Lato" charset="0"/>
                <a:cs typeface="Lato" charset="0"/>
              </a:rPr>
              <a:t>2</a:t>
            </a:r>
            <a:endParaRPr lang="en-US" sz="6000" b="1" dirty="0">
              <a:solidFill>
                <a:schemeClr val="bg1"/>
              </a:solidFill>
              <a:latin typeface="Lato" charset="0"/>
              <a:ea typeface="Lato" charset="0"/>
              <a:cs typeface="Lato" charset="0"/>
            </a:endParaRPr>
          </a:p>
        </p:txBody>
      </p:sp>
      <p:sp>
        <p:nvSpPr>
          <p:cNvPr id="3" name="Title 2"/>
          <p:cNvSpPr>
            <a:spLocks noGrp="1"/>
          </p:cNvSpPr>
          <p:nvPr>
            <p:ph type="title"/>
          </p:nvPr>
        </p:nvSpPr>
        <p:spPr/>
        <p:txBody>
          <a:bodyPr/>
          <a:lstStyle/>
          <a:p>
            <a:r>
              <a:rPr lang="en-US" dirty="0"/>
              <a:t>5 Onboarding Best Practices that Save Time &amp; Money</a:t>
            </a:r>
          </a:p>
        </p:txBody>
      </p:sp>
    </p:spTree>
    <p:extLst>
      <p:ext uri="{BB962C8B-B14F-4D97-AF65-F5344CB8AC3E}">
        <p14:creationId xmlns:p14="http://schemas.microsoft.com/office/powerpoint/2010/main" val="932034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the best predictor of job performance?</a:t>
            </a:r>
            <a:endParaRPr lang="en-US" dirty="0"/>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7</a:t>
            </a:fld>
            <a:endParaRPr lang="en-US" dirty="0"/>
          </a:p>
        </p:txBody>
      </p:sp>
      <p:sp>
        <p:nvSpPr>
          <p:cNvPr id="8" name="Rectangle 7"/>
          <p:cNvSpPr/>
          <p:nvPr/>
        </p:nvSpPr>
        <p:spPr>
          <a:xfrm>
            <a:off x="539672" y="2488554"/>
            <a:ext cx="2374369" cy="369332"/>
          </a:xfrm>
          <a:prstGeom prst="rect">
            <a:avLst/>
          </a:prstGeom>
        </p:spPr>
        <p:txBody>
          <a:bodyPr wrap="none">
            <a:spAutoFit/>
          </a:bodyPr>
          <a:lstStyle/>
          <a:p>
            <a:pPr algn="r"/>
            <a:r>
              <a:rPr lang="en-US" dirty="0">
                <a:solidFill>
                  <a:srgbClr val="19455E"/>
                </a:solidFill>
                <a:latin typeface="Lato" charset="0"/>
                <a:ea typeface="Lato" charset="0"/>
                <a:cs typeface="Lato" charset="0"/>
              </a:rPr>
              <a:t>Cognitive ability tests</a:t>
            </a:r>
          </a:p>
        </p:txBody>
      </p:sp>
      <p:sp>
        <p:nvSpPr>
          <p:cNvPr id="9" name="Rectangle 8"/>
          <p:cNvSpPr/>
          <p:nvPr/>
        </p:nvSpPr>
        <p:spPr>
          <a:xfrm>
            <a:off x="4471689" y="1976736"/>
            <a:ext cx="1590500" cy="369332"/>
          </a:xfrm>
          <a:prstGeom prst="rect">
            <a:avLst/>
          </a:prstGeom>
        </p:spPr>
        <p:txBody>
          <a:bodyPr wrap="none">
            <a:spAutoFit/>
          </a:bodyPr>
          <a:lstStyle/>
          <a:p>
            <a:pPr algn="r"/>
            <a:r>
              <a:rPr lang="en-US" dirty="0">
                <a:solidFill>
                  <a:srgbClr val="19455E"/>
                </a:solidFill>
                <a:latin typeface="Lato" charset="0"/>
                <a:ea typeface="Lato" charset="0"/>
                <a:cs typeface="Lato" charset="0"/>
              </a:rPr>
              <a:t>Integrity tests</a:t>
            </a:r>
          </a:p>
        </p:txBody>
      </p:sp>
      <p:sp>
        <p:nvSpPr>
          <p:cNvPr id="10" name="Rectangle 9"/>
          <p:cNvSpPr/>
          <p:nvPr/>
        </p:nvSpPr>
        <p:spPr>
          <a:xfrm>
            <a:off x="6395650" y="3307632"/>
            <a:ext cx="1965603" cy="369332"/>
          </a:xfrm>
          <a:prstGeom prst="rect">
            <a:avLst/>
          </a:prstGeom>
        </p:spPr>
        <p:txBody>
          <a:bodyPr wrap="none">
            <a:spAutoFit/>
          </a:bodyPr>
          <a:lstStyle/>
          <a:p>
            <a:pPr algn="r"/>
            <a:r>
              <a:rPr lang="en-US" dirty="0">
                <a:solidFill>
                  <a:srgbClr val="19455E"/>
                </a:solidFill>
                <a:latin typeface="Lato" charset="0"/>
                <a:ea typeface="Lato" charset="0"/>
                <a:cs typeface="Lato" charset="0"/>
              </a:rPr>
              <a:t>Reference checks</a:t>
            </a:r>
          </a:p>
        </p:txBody>
      </p:sp>
      <p:sp>
        <p:nvSpPr>
          <p:cNvPr id="11" name="Rectangle 10"/>
          <p:cNvSpPr/>
          <p:nvPr/>
        </p:nvSpPr>
        <p:spPr>
          <a:xfrm>
            <a:off x="2488381" y="3918959"/>
            <a:ext cx="2970685" cy="369332"/>
          </a:xfrm>
          <a:prstGeom prst="rect">
            <a:avLst/>
          </a:prstGeom>
        </p:spPr>
        <p:txBody>
          <a:bodyPr wrap="none">
            <a:spAutoFit/>
          </a:bodyPr>
          <a:lstStyle/>
          <a:p>
            <a:pPr algn="r"/>
            <a:r>
              <a:rPr lang="en-US" dirty="0">
                <a:solidFill>
                  <a:srgbClr val="19455E"/>
                </a:solidFill>
                <a:latin typeface="Lato" charset="0"/>
                <a:ea typeface="Lato" charset="0"/>
                <a:cs typeface="Lato" charset="0"/>
              </a:rPr>
              <a:t>Emotional intelligence tests</a:t>
            </a:r>
          </a:p>
        </p:txBody>
      </p:sp>
      <p:sp>
        <p:nvSpPr>
          <p:cNvPr id="12" name="Rectangle 11"/>
          <p:cNvSpPr/>
          <p:nvPr/>
        </p:nvSpPr>
        <p:spPr>
          <a:xfrm>
            <a:off x="5943737" y="5098466"/>
            <a:ext cx="2173675" cy="369332"/>
          </a:xfrm>
          <a:prstGeom prst="rect">
            <a:avLst/>
          </a:prstGeom>
        </p:spPr>
        <p:txBody>
          <a:bodyPr wrap="square">
            <a:spAutoFit/>
          </a:bodyPr>
          <a:lstStyle/>
          <a:p>
            <a:pPr algn="r"/>
            <a:r>
              <a:rPr lang="en-US" dirty="0">
                <a:solidFill>
                  <a:srgbClr val="19455E"/>
                </a:solidFill>
                <a:latin typeface="Lato" charset="0"/>
                <a:ea typeface="Lato" charset="0"/>
                <a:cs typeface="Lato" charset="0"/>
              </a:rPr>
              <a:t>Personality tests</a:t>
            </a:r>
          </a:p>
        </p:txBody>
      </p:sp>
      <p:sp>
        <p:nvSpPr>
          <p:cNvPr id="13" name="Rectangle 12"/>
          <p:cNvSpPr/>
          <p:nvPr/>
        </p:nvSpPr>
        <p:spPr>
          <a:xfrm>
            <a:off x="976300" y="5084755"/>
            <a:ext cx="1713931" cy="369332"/>
          </a:xfrm>
          <a:prstGeom prst="rect">
            <a:avLst/>
          </a:prstGeom>
        </p:spPr>
        <p:txBody>
          <a:bodyPr wrap="none">
            <a:spAutoFit/>
          </a:bodyPr>
          <a:lstStyle/>
          <a:p>
            <a:pPr algn="r"/>
            <a:r>
              <a:rPr lang="en-US" dirty="0">
                <a:solidFill>
                  <a:srgbClr val="19455E"/>
                </a:solidFill>
                <a:latin typeface="Lato" charset="0"/>
                <a:ea typeface="Lato" charset="0"/>
                <a:cs typeface="Lato" charset="0"/>
              </a:rPr>
              <a:t>Job experience</a:t>
            </a:r>
          </a:p>
        </p:txBody>
      </p:sp>
    </p:spTree>
    <p:extLst>
      <p:ext uri="{BB962C8B-B14F-4D97-AF65-F5344CB8AC3E}">
        <p14:creationId xmlns:p14="http://schemas.microsoft.com/office/powerpoint/2010/main" val="2728697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70</a:t>
            </a:fld>
            <a:endParaRPr lang="en-US" dirty="0"/>
          </a:p>
        </p:txBody>
      </p:sp>
      <p:sp>
        <p:nvSpPr>
          <p:cNvPr id="7" name="TextBox 6"/>
          <p:cNvSpPr txBox="1"/>
          <p:nvPr/>
        </p:nvSpPr>
        <p:spPr>
          <a:xfrm>
            <a:off x="2766651" y="2922053"/>
            <a:ext cx="4652823" cy="2523768"/>
          </a:xfrm>
          <a:prstGeom prst="rect">
            <a:avLst/>
          </a:prstGeom>
          <a:noFill/>
        </p:spPr>
        <p:txBody>
          <a:bodyPr wrap="square" rtlCol="0">
            <a:spAutoFit/>
          </a:bodyPr>
          <a:lstStyle/>
          <a:p>
            <a:r>
              <a:rPr lang="en-US" sz="3000" b="1" dirty="0">
                <a:solidFill>
                  <a:srgbClr val="19455E"/>
                </a:solidFill>
              </a:rPr>
              <a:t>Make Day </a:t>
            </a:r>
            <a:r>
              <a:rPr lang="en-US" sz="3000" b="1" dirty="0" smtClean="0">
                <a:solidFill>
                  <a:srgbClr val="19455E"/>
                </a:solidFill>
              </a:rPr>
              <a:t>One </a:t>
            </a:r>
            <a:r>
              <a:rPr lang="en-US" sz="3000" b="1" dirty="0">
                <a:solidFill>
                  <a:srgbClr val="19455E"/>
                </a:solidFill>
              </a:rPr>
              <a:t>Great</a:t>
            </a:r>
          </a:p>
          <a:p>
            <a:endParaRPr lang="en-US" sz="3000" dirty="0"/>
          </a:p>
          <a:p>
            <a:r>
              <a:rPr lang="en-US" sz="2000" i="1" dirty="0"/>
              <a:t>When new hires take part in a structured onboarding process, 66% of them are likely to remain with a company for longer than three years</a:t>
            </a:r>
            <a:r>
              <a:rPr lang="en-US" sz="2000" i="1" baseline="30000" dirty="0"/>
              <a:t>5</a:t>
            </a:r>
          </a:p>
          <a:p>
            <a:endParaRPr lang="en-US" dirty="0"/>
          </a:p>
        </p:txBody>
      </p:sp>
      <p:cxnSp>
        <p:nvCxnSpPr>
          <p:cNvPr id="8" name="Straight Connector 37"/>
          <p:cNvCxnSpPr>
            <a:cxnSpLocks noChangeShapeType="1"/>
          </p:cNvCxnSpPr>
          <p:nvPr/>
        </p:nvCxnSpPr>
        <p:spPr bwMode="auto">
          <a:xfrm>
            <a:off x="2237652" y="3684803"/>
            <a:ext cx="6906348" cy="0"/>
          </a:xfrm>
          <a:prstGeom prst="line">
            <a:avLst/>
          </a:prstGeom>
          <a:noFill/>
          <a:ln w="38100">
            <a:solidFill>
              <a:srgbClr val="95CE21"/>
            </a:solidFill>
            <a:round/>
            <a:headEnd/>
            <a:tailEnd/>
          </a:ln>
          <a:extLst>
            <a:ext uri="{909E8E84-426E-40dd-AFC4-6F175D3DCCD1}">
              <a14:hiddenFill xmlns:a14="http://schemas.microsoft.com/office/drawing/2010/main" xmlns="">
                <a:noFill/>
              </a14:hiddenFill>
            </a:ext>
          </a:extLst>
        </p:spPr>
      </p:cxnSp>
      <p:sp>
        <p:nvSpPr>
          <p:cNvPr id="9" name="Oval 8"/>
          <p:cNvSpPr/>
          <p:nvPr/>
        </p:nvSpPr>
        <p:spPr>
          <a:xfrm>
            <a:off x="952500" y="3035298"/>
            <a:ext cx="1285152" cy="1285152"/>
          </a:xfrm>
          <a:prstGeom prst="ellipse">
            <a:avLst/>
          </a:prstGeom>
          <a:solidFill>
            <a:srgbClr val="95C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37876" y="3170042"/>
            <a:ext cx="914400" cy="1015663"/>
          </a:xfrm>
          <a:prstGeom prst="rect">
            <a:avLst/>
          </a:prstGeom>
          <a:noFill/>
        </p:spPr>
        <p:txBody>
          <a:bodyPr wrap="square" rtlCol="0">
            <a:spAutoFit/>
          </a:bodyPr>
          <a:lstStyle/>
          <a:p>
            <a:pPr algn="ctr"/>
            <a:r>
              <a:rPr lang="en-US" sz="6000" b="1" dirty="0">
                <a:solidFill>
                  <a:schemeClr val="bg1"/>
                </a:solidFill>
                <a:latin typeface="Lato" charset="0"/>
                <a:ea typeface="Lato" charset="0"/>
                <a:cs typeface="Lato" charset="0"/>
              </a:rPr>
              <a:t>1</a:t>
            </a:r>
          </a:p>
        </p:txBody>
      </p:sp>
      <p:sp>
        <p:nvSpPr>
          <p:cNvPr id="3" name="Title 2"/>
          <p:cNvSpPr>
            <a:spLocks noGrp="1"/>
          </p:cNvSpPr>
          <p:nvPr>
            <p:ph type="title"/>
          </p:nvPr>
        </p:nvSpPr>
        <p:spPr/>
        <p:txBody>
          <a:bodyPr/>
          <a:lstStyle/>
          <a:p>
            <a:r>
              <a:rPr lang="en-US" dirty="0"/>
              <a:t>5 Onboarding Best Practices that Save Time &amp; Money</a:t>
            </a:r>
          </a:p>
        </p:txBody>
      </p:sp>
    </p:spTree>
    <p:extLst>
      <p:ext uri="{BB962C8B-B14F-4D97-AF65-F5344CB8AC3E}">
        <p14:creationId xmlns:p14="http://schemas.microsoft.com/office/powerpoint/2010/main" val="7434041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possible</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71</a:t>
            </a:fld>
            <a:endParaRPr lang="en-US" dirty="0"/>
          </a:p>
        </p:txBody>
      </p:sp>
      <p:sp>
        <p:nvSpPr>
          <p:cNvPr id="14" name="Rectangle 13"/>
          <p:cNvSpPr/>
          <p:nvPr/>
        </p:nvSpPr>
        <p:spPr>
          <a:xfrm>
            <a:off x="760612" y="2125684"/>
            <a:ext cx="7622775" cy="507831"/>
          </a:xfrm>
          <a:prstGeom prst="rect">
            <a:avLst/>
          </a:prstGeom>
          <a:solidFill>
            <a:srgbClr val="19455E"/>
          </a:solidFill>
        </p:spPr>
        <p:txBody>
          <a:bodyPr wrap="square" anchor="b">
            <a:spAutoFit/>
          </a:bodyPr>
          <a:lstStyle/>
          <a:p>
            <a:pPr>
              <a:lnSpc>
                <a:spcPct val="150000"/>
              </a:lnSpc>
            </a:pPr>
            <a:r>
              <a:rPr lang="en-US" altLang="en-US" b="1" dirty="0" smtClean="0">
                <a:solidFill>
                  <a:schemeClr val="bg1"/>
                </a:solidFill>
                <a:latin typeface="Arial" charset="0"/>
              </a:rPr>
              <a:t>         						  Walser</a:t>
            </a:r>
            <a:r>
              <a:rPr lang="en-US" altLang="en-US" b="1" dirty="0">
                <a:solidFill>
                  <a:schemeClr val="bg1"/>
                </a:solidFill>
                <a:latin typeface="Arial" charset="0"/>
              </a:rPr>
              <a:t>		  </a:t>
            </a:r>
            <a:r>
              <a:rPr lang="en-US" altLang="en-US" b="1" dirty="0" smtClean="0">
                <a:solidFill>
                  <a:schemeClr val="bg1"/>
                </a:solidFill>
                <a:latin typeface="Arial" charset="0"/>
              </a:rPr>
              <a:t>  National</a:t>
            </a:r>
            <a:r>
              <a:rPr lang="en-US" altLang="en-US" b="1" dirty="0">
                <a:solidFill>
                  <a:schemeClr val="bg1"/>
                </a:solidFill>
                <a:latin typeface="Arial" charset="0"/>
              </a:rPr>
              <a:t>	    </a:t>
            </a:r>
            <a:r>
              <a:rPr lang="en-US" altLang="en-US" b="1" dirty="0" smtClean="0">
                <a:solidFill>
                  <a:schemeClr val="bg1"/>
                </a:solidFill>
                <a:latin typeface="Arial" charset="0"/>
              </a:rPr>
              <a:t>   </a:t>
            </a:r>
            <a:r>
              <a:rPr lang="en-US" altLang="en-US" b="1" dirty="0">
                <a:solidFill>
                  <a:schemeClr val="bg1"/>
                </a:solidFill>
                <a:latin typeface="Arial" charset="0"/>
              </a:rPr>
              <a:t>Delta</a:t>
            </a:r>
          </a:p>
        </p:txBody>
      </p:sp>
      <p:cxnSp>
        <p:nvCxnSpPr>
          <p:cNvPr id="16" name="Straight Connector 15"/>
          <p:cNvCxnSpPr/>
          <p:nvPr/>
        </p:nvCxnSpPr>
        <p:spPr>
          <a:xfrm>
            <a:off x="8383387" y="2125684"/>
            <a:ext cx="0" cy="347125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0612" y="2125684"/>
            <a:ext cx="0" cy="347125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60612" y="5596942"/>
            <a:ext cx="76227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81158" y="2125684"/>
            <a:ext cx="0" cy="347125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29943" y="2125684"/>
            <a:ext cx="0" cy="347125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50129" y="2125684"/>
            <a:ext cx="0" cy="347125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60612" y="3310942"/>
            <a:ext cx="76227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60612" y="4062054"/>
            <a:ext cx="76227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0612" y="4796841"/>
            <a:ext cx="76227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980401" y="2395928"/>
            <a:ext cx="2349939" cy="3170099"/>
          </a:xfrm>
          <a:prstGeom prst="rect">
            <a:avLst/>
          </a:prstGeom>
        </p:spPr>
        <p:txBody>
          <a:bodyPr wrap="none">
            <a:spAutoFit/>
          </a:bodyPr>
          <a:lstStyle/>
          <a:p>
            <a:pPr algn="ctr">
              <a:lnSpc>
                <a:spcPct val="250000"/>
              </a:lnSpc>
            </a:pPr>
            <a:r>
              <a:rPr lang="en-US" altLang="en-US" sz="2000" b="1" dirty="0">
                <a:solidFill>
                  <a:schemeClr val="accent6"/>
                </a:solidFill>
                <a:latin typeface="Calibri" charset="0"/>
                <a:ea typeface="Calibri" charset="0"/>
                <a:cs typeface="Calibri" charset="0"/>
              </a:rPr>
              <a:t>Female Salespeople </a:t>
            </a:r>
            <a:endParaRPr lang="en-US" altLang="en-US" sz="2000" b="1" dirty="0" smtClean="0">
              <a:solidFill>
                <a:schemeClr val="accent6"/>
              </a:solidFill>
              <a:latin typeface="Calibri" charset="0"/>
              <a:ea typeface="Calibri" charset="0"/>
              <a:cs typeface="Calibri" charset="0"/>
            </a:endParaRPr>
          </a:p>
          <a:p>
            <a:pPr algn="ctr">
              <a:lnSpc>
                <a:spcPct val="250000"/>
              </a:lnSpc>
            </a:pPr>
            <a:r>
              <a:rPr lang="en-US" altLang="en-US" sz="2000" b="1" dirty="0">
                <a:solidFill>
                  <a:schemeClr val="accent6"/>
                </a:solidFill>
                <a:latin typeface="Calibri" charset="0"/>
                <a:ea typeface="Calibri" charset="0"/>
                <a:cs typeface="Calibri" charset="0"/>
              </a:rPr>
              <a:t>Post-secondary </a:t>
            </a:r>
            <a:endParaRPr lang="en-US" altLang="en-US" sz="2000" b="1" dirty="0" smtClean="0">
              <a:solidFill>
                <a:schemeClr val="accent6"/>
              </a:solidFill>
              <a:latin typeface="Calibri" charset="0"/>
              <a:ea typeface="Calibri" charset="0"/>
              <a:cs typeface="Calibri" charset="0"/>
            </a:endParaRPr>
          </a:p>
          <a:p>
            <a:pPr algn="ctr">
              <a:lnSpc>
                <a:spcPct val="250000"/>
              </a:lnSpc>
            </a:pPr>
            <a:r>
              <a:rPr lang="en-US" altLang="en-US" sz="2000" b="1" dirty="0">
                <a:solidFill>
                  <a:schemeClr val="accent6"/>
                </a:solidFill>
                <a:latin typeface="Calibri" charset="0"/>
                <a:ea typeface="Calibri" charset="0"/>
                <a:cs typeface="Calibri" charset="0"/>
              </a:rPr>
              <a:t>Average Age </a:t>
            </a:r>
            <a:endParaRPr lang="en-US" altLang="en-US" sz="2000" b="1" dirty="0" smtClean="0">
              <a:solidFill>
                <a:schemeClr val="accent6"/>
              </a:solidFill>
              <a:latin typeface="Calibri" charset="0"/>
              <a:ea typeface="Calibri" charset="0"/>
              <a:cs typeface="Calibri" charset="0"/>
            </a:endParaRPr>
          </a:p>
          <a:p>
            <a:pPr algn="ctr">
              <a:lnSpc>
                <a:spcPct val="250000"/>
              </a:lnSpc>
            </a:pPr>
            <a:r>
              <a:rPr lang="en-US" altLang="en-US" sz="2000" b="1" dirty="0" smtClean="0">
                <a:solidFill>
                  <a:schemeClr val="accent6"/>
                </a:solidFill>
                <a:latin typeface="Calibri" charset="0"/>
                <a:ea typeface="Calibri" charset="0"/>
                <a:cs typeface="Calibri" charset="0"/>
              </a:rPr>
              <a:t>Gen </a:t>
            </a:r>
            <a:r>
              <a:rPr lang="en-US" altLang="en-US" sz="2000" b="1" dirty="0">
                <a:solidFill>
                  <a:schemeClr val="accent6"/>
                </a:solidFill>
                <a:latin typeface="Calibri" charset="0"/>
                <a:ea typeface="Calibri" charset="0"/>
                <a:cs typeface="Calibri" charset="0"/>
              </a:rPr>
              <a:t>Y Salespeople</a:t>
            </a:r>
          </a:p>
        </p:txBody>
      </p:sp>
      <p:sp>
        <p:nvSpPr>
          <p:cNvPr id="28" name="Rectangle 27"/>
          <p:cNvSpPr/>
          <p:nvPr/>
        </p:nvSpPr>
        <p:spPr>
          <a:xfrm>
            <a:off x="4140282" y="2477004"/>
            <a:ext cx="627095" cy="3170099"/>
          </a:xfrm>
          <a:prstGeom prst="rect">
            <a:avLst/>
          </a:prstGeom>
        </p:spPr>
        <p:txBody>
          <a:bodyPr wrap="none">
            <a:spAutoFit/>
          </a:bodyPr>
          <a:lstStyle/>
          <a:p>
            <a:pPr algn="ctr">
              <a:lnSpc>
                <a:spcPct val="250000"/>
              </a:lnSpc>
            </a:pPr>
            <a:r>
              <a:rPr lang="en-US" altLang="en-US" sz="2000" dirty="0" smtClean="0">
                <a:solidFill>
                  <a:schemeClr val="accent6"/>
                </a:solidFill>
                <a:latin typeface="Calibri" charset="0"/>
                <a:ea typeface="Calibri" charset="0"/>
                <a:cs typeface="Calibri" charset="0"/>
              </a:rPr>
              <a:t>13%</a:t>
            </a:r>
          </a:p>
          <a:p>
            <a:pPr algn="ctr">
              <a:lnSpc>
                <a:spcPct val="250000"/>
              </a:lnSpc>
            </a:pPr>
            <a:r>
              <a:rPr lang="en-US" altLang="en-US" sz="2000" dirty="0" smtClean="0">
                <a:solidFill>
                  <a:schemeClr val="accent6"/>
                </a:solidFill>
                <a:latin typeface="Calibri" charset="0"/>
                <a:ea typeface="Calibri" charset="0"/>
                <a:cs typeface="Calibri" charset="0"/>
              </a:rPr>
              <a:t>88%</a:t>
            </a:r>
          </a:p>
          <a:p>
            <a:pPr algn="ctr">
              <a:lnSpc>
                <a:spcPct val="250000"/>
              </a:lnSpc>
            </a:pPr>
            <a:r>
              <a:rPr lang="en-US" altLang="en-US" sz="2000" dirty="0" smtClean="0">
                <a:solidFill>
                  <a:schemeClr val="accent6"/>
                </a:solidFill>
                <a:latin typeface="Calibri" charset="0"/>
                <a:ea typeface="Calibri" charset="0"/>
                <a:cs typeface="Calibri" charset="0"/>
              </a:rPr>
              <a:t>32</a:t>
            </a:r>
          </a:p>
          <a:p>
            <a:pPr algn="ctr">
              <a:lnSpc>
                <a:spcPct val="250000"/>
              </a:lnSpc>
            </a:pPr>
            <a:r>
              <a:rPr lang="en-US" altLang="en-US" sz="2000" dirty="0" smtClean="0">
                <a:solidFill>
                  <a:schemeClr val="accent6"/>
                </a:solidFill>
                <a:latin typeface="Calibri" charset="0"/>
                <a:ea typeface="Calibri" charset="0"/>
                <a:cs typeface="Calibri" charset="0"/>
              </a:rPr>
              <a:t>71%</a:t>
            </a:r>
            <a:endParaRPr lang="en-US" altLang="en-US" sz="2000" dirty="0">
              <a:solidFill>
                <a:schemeClr val="accent6"/>
              </a:solidFill>
              <a:latin typeface="Calibri" charset="0"/>
              <a:ea typeface="Calibri" charset="0"/>
              <a:cs typeface="Calibri" charset="0"/>
            </a:endParaRPr>
          </a:p>
        </p:txBody>
      </p:sp>
      <p:sp>
        <p:nvSpPr>
          <p:cNvPr id="29" name="Rectangle 28"/>
          <p:cNvSpPr/>
          <p:nvPr/>
        </p:nvSpPr>
        <p:spPr>
          <a:xfrm>
            <a:off x="5848969" y="2477004"/>
            <a:ext cx="627095" cy="3170099"/>
          </a:xfrm>
          <a:prstGeom prst="rect">
            <a:avLst/>
          </a:prstGeom>
        </p:spPr>
        <p:txBody>
          <a:bodyPr wrap="none">
            <a:spAutoFit/>
          </a:bodyPr>
          <a:lstStyle/>
          <a:p>
            <a:pPr algn="ctr">
              <a:lnSpc>
                <a:spcPct val="250000"/>
              </a:lnSpc>
            </a:pPr>
            <a:r>
              <a:rPr lang="en-US" altLang="en-US" sz="2000" dirty="0" smtClean="0">
                <a:solidFill>
                  <a:schemeClr val="accent6"/>
                </a:solidFill>
                <a:latin typeface="Calibri" charset="0"/>
                <a:ea typeface="Calibri" charset="0"/>
                <a:cs typeface="Calibri" charset="0"/>
              </a:rPr>
              <a:t>7%</a:t>
            </a:r>
          </a:p>
          <a:p>
            <a:pPr algn="ctr">
              <a:lnSpc>
                <a:spcPct val="250000"/>
              </a:lnSpc>
            </a:pPr>
            <a:r>
              <a:rPr lang="en-US" altLang="en-US" sz="2000" dirty="0" smtClean="0">
                <a:solidFill>
                  <a:schemeClr val="accent6"/>
                </a:solidFill>
                <a:latin typeface="Calibri" charset="0"/>
                <a:ea typeface="Calibri" charset="0"/>
                <a:cs typeface="Calibri" charset="0"/>
              </a:rPr>
              <a:t>15%</a:t>
            </a:r>
          </a:p>
          <a:p>
            <a:pPr algn="ctr">
              <a:lnSpc>
                <a:spcPct val="250000"/>
              </a:lnSpc>
            </a:pPr>
            <a:r>
              <a:rPr lang="en-US" altLang="en-US" sz="2000" dirty="0" smtClean="0">
                <a:solidFill>
                  <a:schemeClr val="accent6"/>
                </a:solidFill>
                <a:latin typeface="Calibri" charset="0"/>
                <a:ea typeface="Calibri" charset="0"/>
                <a:cs typeface="Calibri" charset="0"/>
              </a:rPr>
              <a:t>51</a:t>
            </a:r>
          </a:p>
          <a:p>
            <a:pPr algn="ctr">
              <a:lnSpc>
                <a:spcPct val="250000"/>
              </a:lnSpc>
            </a:pPr>
            <a:r>
              <a:rPr lang="en-US" altLang="en-US" sz="2000" dirty="0" smtClean="0">
                <a:solidFill>
                  <a:schemeClr val="accent6"/>
                </a:solidFill>
                <a:latin typeface="Calibri" charset="0"/>
                <a:ea typeface="Calibri" charset="0"/>
                <a:cs typeface="Calibri" charset="0"/>
              </a:rPr>
              <a:t>34%</a:t>
            </a:r>
            <a:endParaRPr lang="en-US" altLang="en-US" sz="2000" dirty="0">
              <a:solidFill>
                <a:schemeClr val="accent6"/>
              </a:solidFill>
              <a:latin typeface="Calibri" charset="0"/>
              <a:ea typeface="Calibri" charset="0"/>
              <a:cs typeface="Calibri" charset="0"/>
            </a:endParaRPr>
          </a:p>
        </p:txBody>
      </p:sp>
      <p:sp>
        <p:nvSpPr>
          <p:cNvPr id="30" name="Rectangle 29"/>
          <p:cNvSpPr/>
          <p:nvPr/>
        </p:nvSpPr>
        <p:spPr>
          <a:xfrm>
            <a:off x="7277465" y="2460675"/>
            <a:ext cx="723275" cy="3170099"/>
          </a:xfrm>
          <a:prstGeom prst="rect">
            <a:avLst/>
          </a:prstGeom>
        </p:spPr>
        <p:txBody>
          <a:bodyPr wrap="none">
            <a:spAutoFit/>
          </a:bodyPr>
          <a:lstStyle/>
          <a:p>
            <a:pPr algn="ctr">
              <a:lnSpc>
                <a:spcPct val="200000"/>
              </a:lnSpc>
            </a:pPr>
            <a:r>
              <a:rPr lang="en-US" altLang="en-US" sz="2500" b="1" dirty="0" smtClean="0">
                <a:solidFill>
                  <a:srgbClr val="95CE21"/>
                </a:solidFill>
                <a:latin typeface="Calibri" charset="0"/>
                <a:ea typeface="Calibri" charset="0"/>
                <a:cs typeface="Calibri" charset="0"/>
              </a:rPr>
              <a:t>2X</a:t>
            </a:r>
          </a:p>
          <a:p>
            <a:pPr algn="ctr">
              <a:lnSpc>
                <a:spcPct val="200000"/>
              </a:lnSpc>
            </a:pPr>
            <a:r>
              <a:rPr lang="en-US" altLang="en-US" sz="2500" b="1" dirty="0" smtClean="0">
                <a:solidFill>
                  <a:srgbClr val="95CE21"/>
                </a:solidFill>
                <a:latin typeface="Calibri" charset="0"/>
                <a:ea typeface="Calibri" charset="0"/>
                <a:cs typeface="Calibri" charset="0"/>
              </a:rPr>
              <a:t>5X</a:t>
            </a:r>
          </a:p>
          <a:p>
            <a:pPr algn="ctr">
              <a:lnSpc>
                <a:spcPct val="200000"/>
              </a:lnSpc>
            </a:pPr>
            <a:r>
              <a:rPr lang="en-US" altLang="en-US" sz="2500" b="1" dirty="0" smtClean="0">
                <a:solidFill>
                  <a:srgbClr val="95CE21"/>
                </a:solidFill>
                <a:latin typeface="Calibri" charset="0"/>
                <a:ea typeface="Calibri" charset="0"/>
                <a:cs typeface="Calibri" charset="0"/>
              </a:rPr>
              <a:t>(19)</a:t>
            </a:r>
          </a:p>
          <a:p>
            <a:pPr algn="ctr">
              <a:lnSpc>
                <a:spcPct val="200000"/>
              </a:lnSpc>
            </a:pPr>
            <a:r>
              <a:rPr lang="en-US" altLang="en-US" sz="2500" b="1" dirty="0" smtClean="0">
                <a:solidFill>
                  <a:srgbClr val="95CE21"/>
                </a:solidFill>
                <a:latin typeface="Calibri" charset="0"/>
                <a:ea typeface="Calibri" charset="0"/>
                <a:cs typeface="Calibri" charset="0"/>
              </a:rPr>
              <a:t>2X</a:t>
            </a:r>
            <a:endParaRPr lang="en-US" altLang="en-US" sz="2500" b="1" dirty="0">
              <a:solidFill>
                <a:srgbClr val="95CE21"/>
              </a:solidFill>
              <a:latin typeface="Calibri" charset="0"/>
              <a:ea typeface="Calibri" charset="0"/>
              <a:cs typeface="Calibri" charset="0"/>
            </a:endParaRPr>
          </a:p>
        </p:txBody>
      </p:sp>
    </p:spTree>
    <p:extLst>
      <p:ext uri="{BB962C8B-B14F-4D97-AF65-F5344CB8AC3E}">
        <p14:creationId xmlns:p14="http://schemas.microsoft.com/office/powerpoint/2010/main" val="12563359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What is it costing operators</a:t>
            </a:r>
            <a:r>
              <a:rPr lang="en-US" dirty="0" smtClean="0"/>
              <a:t>?</a:t>
            </a:r>
            <a:endParaRPr lang="en-US" dirty="0"/>
          </a:p>
        </p:txBody>
      </p:sp>
      <p:sp>
        <p:nvSpPr>
          <p:cNvPr id="22" name="TextBox 4"/>
          <p:cNvSpPr txBox="1">
            <a:spLocks noChangeArrowheads="1"/>
          </p:cNvSpPr>
          <p:nvPr/>
        </p:nvSpPr>
        <p:spPr bwMode="auto">
          <a:xfrm>
            <a:off x="457200" y="1857827"/>
            <a:ext cx="709657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rgbClr val="340053"/>
                </a:solidFill>
                <a:latin typeface="Gill Sans Light" charset="0"/>
                <a:ea typeface="ＭＳ Ｐゴシック" charset="-128"/>
                <a:sym typeface="Gill Sans Light" charset="0"/>
              </a:defRPr>
            </a:lvl1pPr>
            <a:lvl2pPr marL="742950" indent="-285750">
              <a:defRPr sz="3600">
                <a:solidFill>
                  <a:srgbClr val="340053"/>
                </a:solidFill>
                <a:latin typeface="Gill Sans Light" charset="0"/>
                <a:ea typeface="ＭＳ Ｐゴシック" charset="-128"/>
                <a:sym typeface="Gill Sans Light" charset="0"/>
              </a:defRPr>
            </a:lvl2pPr>
            <a:lvl3pPr marL="1143000" indent="-228600">
              <a:defRPr sz="3600">
                <a:solidFill>
                  <a:srgbClr val="340053"/>
                </a:solidFill>
                <a:latin typeface="Gill Sans Light" charset="0"/>
                <a:ea typeface="ＭＳ Ｐゴシック" charset="-128"/>
                <a:sym typeface="Gill Sans Light" charset="0"/>
              </a:defRPr>
            </a:lvl3pPr>
            <a:lvl4pPr marL="1600200" indent="-228600">
              <a:defRPr sz="3600">
                <a:solidFill>
                  <a:srgbClr val="340053"/>
                </a:solidFill>
                <a:latin typeface="Gill Sans Light" charset="0"/>
                <a:ea typeface="ＭＳ Ｐゴシック" charset="-128"/>
                <a:sym typeface="Gill Sans Light" charset="0"/>
              </a:defRPr>
            </a:lvl4pPr>
            <a:lvl5pPr marL="2057400" indent="-228600">
              <a:defRPr sz="3600">
                <a:solidFill>
                  <a:srgbClr val="340053"/>
                </a:solidFill>
                <a:latin typeface="Gill Sans Light" charset="0"/>
                <a:ea typeface="ＭＳ Ｐゴシック" charset="-128"/>
                <a:sym typeface="Gill Sans Light" charset="0"/>
              </a:defRPr>
            </a:lvl5pPr>
            <a:lvl6pPr marL="2514600" indent="-228600"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6pPr>
            <a:lvl7pPr marL="2971800" indent="-228600"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7pPr>
            <a:lvl8pPr marL="3429000" indent="-228600"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8pPr>
            <a:lvl9pPr marL="3886200" indent="-228600" defTabSz="584200" eaLnBrk="0" fontAlgn="base" hangingPunct="0">
              <a:spcBef>
                <a:spcPct val="0"/>
              </a:spcBef>
              <a:spcAft>
                <a:spcPct val="0"/>
              </a:spcAft>
              <a:defRPr sz="3600">
                <a:solidFill>
                  <a:srgbClr val="340053"/>
                </a:solidFill>
                <a:latin typeface="Gill Sans Light" charset="0"/>
                <a:ea typeface="ＭＳ Ｐゴシック" charset="-128"/>
                <a:sym typeface="Gill Sans Light" charset="0"/>
              </a:defRPr>
            </a:lvl9pPr>
          </a:lstStyle>
          <a:p>
            <a:pPr eaLnBrk="1">
              <a:defRPr/>
            </a:pPr>
            <a:r>
              <a:rPr lang="en-US" altLang="en-US" sz="5000" dirty="0" smtClean="0">
                <a:solidFill>
                  <a:srgbClr val="95CE21"/>
                </a:solidFill>
                <a:latin typeface="Arial" charset="0"/>
              </a:rPr>
              <a:t>$</a:t>
            </a:r>
            <a:r>
              <a:rPr lang="en-US" altLang="en-US" sz="5000" dirty="0">
                <a:solidFill>
                  <a:srgbClr val="95CE21"/>
                </a:solidFill>
                <a:latin typeface="Arial" charset="0"/>
              </a:rPr>
              <a:t>8</a:t>
            </a:r>
            <a:r>
              <a:rPr lang="en-US" altLang="en-US" sz="5000" dirty="0" smtClean="0">
                <a:solidFill>
                  <a:srgbClr val="95CE21"/>
                </a:solidFill>
                <a:latin typeface="Arial" charset="0"/>
              </a:rPr>
              <a:t> </a:t>
            </a:r>
            <a:r>
              <a:rPr lang="en-US" altLang="en-US" sz="5000" dirty="0">
                <a:solidFill>
                  <a:srgbClr val="95CE21"/>
                </a:solidFill>
                <a:latin typeface="Arial" charset="0"/>
              </a:rPr>
              <a:t>Billion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07895"/>
            <a:ext cx="6894242" cy="2709573"/>
          </a:xfrm>
          <a:prstGeom prst="rect">
            <a:avLst/>
          </a:prstGeom>
        </p:spPr>
      </p:pic>
    </p:spTree>
    <p:extLst>
      <p:ext uri="{BB962C8B-B14F-4D97-AF65-F5344CB8AC3E}">
        <p14:creationId xmlns:p14="http://schemas.microsoft.com/office/powerpoint/2010/main" val="74654796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29587" y="5146255"/>
            <a:ext cx="2998033" cy="893198"/>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a:xfrm>
            <a:off x="8686800" y="6408738"/>
            <a:ext cx="457200" cy="461962"/>
          </a:xfrm>
          <a:prstGeom prst="rect">
            <a:avLst/>
          </a:prstGeom>
        </p:spPr>
        <p:txBody>
          <a:bodyPr/>
          <a:lstStyle/>
          <a:p>
            <a:fld id="{01B49632-E5A2-7F41-8AA7-3CFE8A6FB90B}" type="slidenum">
              <a:rPr lang="en-US" smtClean="0"/>
              <a:pPr/>
              <a:t>73</a:t>
            </a:fld>
            <a:endParaRPr lang="en-US" dirty="0"/>
          </a:p>
        </p:txBody>
      </p:sp>
      <p:sp>
        <p:nvSpPr>
          <p:cNvPr id="9" name="Title 1"/>
          <p:cNvSpPr>
            <a:spLocks noGrp="1"/>
          </p:cNvSpPr>
          <p:nvPr>
            <p:ph type="title" idx="4294967295"/>
          </p:nvPr>
        </p:nvSpPr>
        <p:spPr>
          <a:xfrm>
            <a:off x="492890" y="424360"/>
            <a:ext cx="8229600" cy="730250"/>
          </a:xfrm>
        </p:spPr>
        <p:txBody>
          <a:bodyPr>
            <a:normAutofit/>
          </a:bodyPr>
          <a:lstStyle/>
          <a:p>
            <a:pPr algn="ctr"/>
            <a:r>
              <a:rPr lang="en-US" sz="3500" b="1" dirty="0" smtClean="0">
                <a:solidFill>
                  <a:srgbClr val="19455E"/>
                </a:solidFill>
                <a:latin typeface="Calibri" charset="0"/>
                <a:ea typeface="Calibri" charset="0"/>
                <a:cs typeface="Calibri" charset="0"/>
              </a:rPr>
              <a:t>Chapter 1 Download</a:t>
            </a:r>
            <a:endParaRPr lang="en-US" sz="3500" b="1" dirty="0">
              <a:solidFill>
                <a:srgbClr val="19455E"/>
              </a:solidFill>
              <a:latin typeface="Calibri" charset="0"/>
              <a:ea typeface="Calibri" charset="0"/>
              <a:cs typeface="Calibri" charset="0"/>
            </a:endParaRPr>
          </a:p>
        </p:txBody>
      </p:sp>
      <p:sp>
        <p:nvSpPr>
          <p:cNvPr id="7" name="Rectangle 6"/>
          <p:cNvSpPr/>
          <p:nvPr/>
        </p:nvSpPr>
        <p:spPr>
          <a:xfrm>
            <a:off x="-1" y="2143975"/>
            <a:ext cx="9144001" cy="3002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111"/>
          <p:cNvSpPr txBox="1">
            <a:spLocks noChangeArrowheads="1"/>
          </p:cNvSpPr>
          <p:nvPr/>
        </p:nvSpPr>
        <p:spPr bwMode="auto">
          <a:xfrm>
            <a:off x="2450217" y="2771962"/>
            <a:ext cx="7766114" cy="521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8843" tIns="118843" rIns="118843" bIns="118843"/>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000" b="1" dirty="0" smtClean="0">
                <a:solidFill>
                  <a:schemeClr val="bg1"/>
                </a:solidFill>
                <a:ea typeface="Calibri" charset="0"/>
                <a:cs typeface="Calibri" charset="0"/>
                <a:sym typeface="Helvetica Neue" charset="0"/>
              </a:rPr>
              <a:t>Read the first chapter now!</a:t>
            </a:r>
          </a:p>
          <a:p>
            <a:pPr algn="ctr"/>
            <a:endParaRPr lang="en-US" sz="2000" dirty="0" smtClean="0">
              <a:solidFill>
                <a:schemeClr val="bg1"/>
              </a:solidFill>
              <a:ea typeface="Calibri" charset="0"/>
              <a:cs typeface="Calibri" charset="0"/>
              <a:sym typeface="Helvetica Neue" charset="0"/>
            </a:endParaRPr>
          </a:p>
          <a:p>
            <a:pPr algn="ctr"/>
            <a:r>
              <a:rPr lang="en-US" sz="2000" dirty="0" smtClean="0">
                <a:solidFill>
                  <a:schemeClr val="bg1"/>
                </a:solidFill>
                <a:ea typeface="Calibri" charset="0"/>
                <a:cs typeface="Calibri" charset="0"/>
                <a:sym typeface="Helvetica Neue" charset="0"/>
              </a:rPr>
              <a:t>visit :</a:t>
            </a:r>
          </a:p>
          <a:p>
            <a:pPr algn="ctr"/>
            <a:r>
              <a:rPr lang="en-US" sz="2000" dirty="0" err="1" smtClean="0">
                <a:solidFill>
                  <a:schemeClr val="bg1"/>
                </a:solidFill>
                <a:ea typeface="Calibri" charset="0"/>
                <a:cs typeface="Calibri" charset="0"/>
                <a:sym typeface="Helvetica Neue" charset="0"/>
              </a:rPr>
              <a:t>resources.hireology.com</a:t>
            </a:r>
            <a:r>
              <a:rPr lang="en-US" sz="2000" dirty="0" smtClean="0">
                <a:solidFill>
                  <a:schemeClr val="bg1"/>
                </a:solidFill>
                <a:ea typeface="Calibri" charset="0"/>
                <a:cs typeface="Calibri" charset="0"/>
                <a:sym typeface="Helvetica Neue" charset="0"/>
              </a:rPr>
              <a:t>/</a:t>
            </a:r>
            <a:r>
              <a:rPr lang="en-US" sz="2000" dirty="0" err="1" smtClean="0">
                <a:solidFill>
                  <a:schemeClr val="bg1"/>
                </a:solidFill>
                <a:ea typeface="Calibri" charset="0"/>
                <a:cs typeface="Calibri" charset="0"/>
                <a:sym typeface="Helvetica Neue" charset="0"/>
              </a:rPr>
              <a:t>thebestteamwins</a:t>
            </a:r>
            <a:endParaRPr lang="en-US" sz="2000" dirty="0">
              <a:solidFill>
                <a:schemeClr val="bg1"/>
              </a:solidFill>
              <a:ea typeface="Calibri" charset="0"/>
              <a:cs typeface="Calibri" charset="0"/>
              <a:sym typeface="Helvetica Neue"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890" y="1412372"/>
            <a:ext cx="2966358" cy="4465486"/>
          </a:xfrm>
          <a:prstGeom prst="rect">
            <a:avLst/>
          </a:prstGeom>
        </p:spPr>
      </p:pic>
      <p:sp>
        <p:nvSpPr>
          <p:cNvPr id="11" name="Rectangle 10"/>
          <p:cNvSpPr/>
          <p:nvPr/>
        </p:nvSpPr>
        <p:spPr>
          <a:xfrm>
            <a:off x="3459248" y="2143975"/>
            <a:ext cx="168372" cy="30022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459248" y="1573967"/>
            <a:ext cx="168372" cy="570008"/>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5070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64578"/>
            <a:ext cx="9144000" cy="2872076"/>
          </a:xfrm>
          <a:prstGeom prst="rect">
            <a:avLst/>
          </a:prstGeom>
          <a:solidFill>
            <a:srgbClr val="1945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24716" y="938463"/>
            <a:ext cx="8915010" cy="236732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500" b="1" kern="1200" spc="0">
                <a:solidFill>
                  <a:srgbClr val="19455E"/>
                </a:solidFill>
                <a:latin typeface="Lato" charset="0"/>
                <a:ea typeface="Lato" charset="0"/>
                <a:cs typeface="Lato" charset="0"/>
              </a:defRPr>
            </a:lvl1pPr>
          </a:lstStyle>
          <a:p>
            <a:pPr algn="ctr"/>
            <a:r>
              <a:rPr lang="en-US" sz="5000" spc="300" dirty="0" smtClean="0">
                <a:solidFill>
                  <a:srgbClr val="95CE21"/>
                </a:solidFill>
              </a:rPr>
              <a:t>THE BEST TEAM WINS</a:t>
            </a:r>
            <a:r>
              <a:rPr lang="en-US" spc="300" smtClean="0">
                <a:solidFill>
                  <a:srgbClr val="95CE21"/>
                </a:solidFill>
              </a:rPr>
              <a:t/>
            </a:r>
            <a:br>
              <a:rPr lang="en-US" spc="300" smtClean="0">
                <a:solidFill>
                  <a:srgbClr val="95CE21"/>
                </a:solidFill>
              </a:rPr>
            </a:br>
            <a:endParaRPr lang="en-US" spc="300" smtClean="0">
              <a:solidFill>
                <a:srgbClr val="95CE21"/>
              </a:solidFill>
            </a:endParaRPr>
          </a:p>
          <a:p>
            <a:pPr algn="ctr"/>
            <a:r>
              <a:rPr lang="en-US" b="0" dirty="0" smtClean="0">
                <a:solidFill>
                  <a:schemeClr val="bg1"/>
                </a:solidFill>
                <a:latin typeface="Lato Light" charset="0"/>
                <a:ea typeface="Lato Light" charset="0"/>
                <a:cs typeface="Lato Light" charset="0"/>
              </a:rPr>
              <a:t>Turn Hiring and Retention </a:t>
            </a:r>
            <a:br>
              <a:rPr lang="en-US" b="0" dirty="0" smtClean="0">
                <a:solidFill>
                  <a:schemeClr val="bg1"/>
                </a:solidFill>
                <a:latin typeface="Lato Light" charset="0"/>
                <a:ea typeface="Lato Light" charset="0"/>
                <a:cs typeface="Lato Light" charset="0"/>
              </a:rPr>
            </a:br>
            <a:r>
              <a:rPr lang="en-US" b="0" dirty="0" smtClean="0">
                <a:solidFill>
                  <a:schemeClr val="bg1"/>
                </a:solidFill>
                <a:latin typeface="Lato Light" charset="0"/>
                <a:ea typeface="Lato Light" charset="0"/>
                <a:cs typeface="Lato Light" charset="0"/>
              </a:rPr>
              <a:t>Into a Source of Competitive Advantage</a:t>
            </a:r>
            <a:r>
              <a:rPr lang="en-US" dirty="0" smtClean="0">
                <a:solidFill>
                  <a:schemeClr val="bg1"/>
                </a:solidFill>
              </a:rPr>
              <a:t/>
            </a:r>
            <a:br>
              <a:rPr lang="en-US" dirty="0" smtClean="0">
                <a:solidFill>
                  <a:schemeClr val="bg1"/>
                </a:solidFill>
              </a:rPr>
            </a:br>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12" y="3699465"/>
            <a:ext cx="1562302" cy="2341892"/>
          </a:xfrm>
          <a:prstGeom prst="rect">
            <a:avLst/>
          </a:prstGeom>
        </p:spPr>
      </p:pic>
      <p:sp>
        <p:nvSpPr>
          <p:cNvPr id="11" name="Subtitle 2"/>
          <p:cNvSpPr txBox="1">
            <a:spLocks/>
          </p:cNvSpPr>
          <p:nvPr/>
        </p:nvSpPr>
        <p:spPr>
          <a:xfrm>
            <a:off x="2541099" y="4307163"/>
            <a:ext cx="6681066" cy="800142"/>
          </a:xfrm>
          <a:prstGeom prst="rect">
            <a:avLst/>
          </a:prstGeom>
        </p:spPr>
        <p:txBody>
          <a:bodyPr vert="horz" lIns="91440" tIns="45720" rIns="91440" bIns="45720" rtlCol="0">
            <a:noAutofit/>
          </a:bodyPr>
          <a:lstStyle>
            <a:lvl1pPr marL="342900" indent="-342900" algn="l" defTabSz="457200" rtl="0" eaLnBrk="1" latinLnBrk="0" hangingPunct="1">
              <a:spcBef>
                <a:spcPts val="1400"/>
              </a:spcBef>
              <a:buClr>
                <a:schemeClr val="accent1"/>
              </a:buClr>
              <a:buSzPct val="90000"/>
              <a:buFont typeface="Arial"/>
              <a:buChar char="•"/>
              <a:defRPr sz="3200" kern="1200">
                <a:solidFill>
                  <a:schemeClr val="accent6">
                    <a:lumMod val="75000"/>
                  </a:schemeClr>
                </a:solidFill>
                <a:latin typeface="+mn-lt"/>
                <a:ea typeface="+mn-ea"/>
                <a:cs typeface="+mn-cs"/>
              </a:defRPr>
            </a:lvl1pPr>
            <a:lvl2pPr marL="742950" indent="-285750" algn="l" defTabSz="457200" rtl="0" eaLnBrk="1" latinLnBrk="0" hangingPunct="1">
              <a:spcBef>
                <a:spcPts val="800"/>
              </a:spcBef>
              <a:buClr>
                <a:schemeClr val="accent1"/>
              </a:buClr>
              <a:buSzPct val="90000"/>
              <a:buFont typeface="Arial"/>
              <a:buChar char="–"/>
              <a:defRPr sz="2800" kern="1200">
                <a:solidFill>
                  <a:schemeClr val="accent6">
                    <a:lumMod val="75000"/>
                  </a:schemeClr>
                </a:solidFill>
                <a:latin typeface="+mn-lt"/>
                <a:ea typeface="+mn-ea"/>
                <a:cs typeface="+mn-cs"/>
              </a:defRPr>
            </a:lvl2pPr>
            <a:lvl3pPr marL="1143000" indent="-228600" algn="l" defTabSz="457200" rtl="0" eaLnBrk="1" latinLnBrk="0" hangingPunct="1">
              <a:spcBef>
                <a:spcPts val="600"/>
              </a:spcBef>
              <a:buClr>
                <a:schemeClr val="accent1"/>
              </a:buClr>
              <a:buSzPct val="90000"/>
              <a:buFont typeface="Arial"/>
              <a:buChar char="•"/>
              <a:defRPr sz="2400" kern="1200">
                <a:solidFill>
                  <a:schemeClr val="accent6">
                    <a:lumMod val="75000"/>
                  </a:schemeClr>
                </a:solidFill>
                <a:latin typeface="+mn-lt"/>
                <a:ea typeface="+mn-ea"/>
                <a:cs typeface="+mn-cs"/>
              </a:defRPr>
            </a:lvl3pPr>
            <a:lvl4pPr marL="1600200" indent="-228600" algn="l" defTabSz="457200" rtl="0" eaLnBrk="1" latinLnBrk="0" hangingPunct="1">
              <a:spcBef>
                <a:spcPts val="500"/>
              </a:spcBef>
              <a:buClr>
                <a:schemeClr val="accent1"/>
              </a:buClr>
              <a:buSzPct val="90000"/>
              <a:buFont typeface="Arial"/>
              <a:buChar char="–"/>
              <a:defRPr sz="2000" kern="1200">
                <a:solidFill>
                  <a:schemeClr val="accent6">
                    <a:lumMod val="75000"/>
                  </a:schemeClr>
                </a:solidFill>
                <a:latin typeface="+mn-lt"/>
                <a:ea typeface="+mn-ea"/>
                <a:cs typeface="+mn-cs"/>
              </a:defRPr>
            </a:lvl4pPr>
            <a:lvl5pPr marL="2057400" indent="-228600" algn="l" defTabSz="457200" rtl="0" eaLnBrk="1" latinLnBrk="0" hangingPunct="1">
              <a:spcBef>
                <a:spcPts val="500"/>
              </a:spcBef>
              <a:buClr>
                <a:schemeClr val="accent1"/>
              </a:buClr>
              <a:buSzPct val="90000"/>
              <a:buFont typeface="Arial"/>
              <a:buChar char="»"/>
              <a:defRPr sz="2000" kern="1200">
                <a:solidFill>
                  <a:schemeClr val="accent6">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spcBef>
                <a:spcPts val="200"/>
              </a:spcBef>
              <a:buNone/>
            </a:pPr>
            <a:r>
              <a:rPr lang="en-US" sz="1800" b="1" dirty="0" smtClean="0">
                <a:solidFill>
                  <a:srgbClr val="95CE21"/>
                </a:solidFill>
                <a:latin typeface="Lato" charset="0"/>
                <a:ea typeface="Lato" charset="0"/>
                <a:cs typeface="Lato" charset="0"/>
              </a:rPr>
              <a:t>KEVIN BAUMGART</a:t>
            </a:r>
            <a:endParaRPr lang="en-US" sz="1800" dirty="0" smtClean="0">
              <a:solidFill>
                <a:srgbClr val="95CE21"/>
              </a:solidFill>
              <a:latin typeface="Lato Light" charset="0"/>
              <a:ea typeface="Lato Light" charset="0"/>
              <a:cs typeface="Lato Light" charset="0"/>
            </a:endParaRPr>
          </a:p>
          <a:p>
            <a:pPr marL="0" indent="0">
              <a:lnSpc>
                <a:spcPct val="150000"/>
              </a:lnSpc>
              <a:spcBef>
                <a:spcPts val="200"/>
              </a:spcBef>
              <a:buNone/>
            </a:pPr>
            <a:r>
              <a:rPr lang="en-US" sz="1800" dirty="0" smtClean="0">
                <a:latin typeface="Lato Light" charset="0"/>
                <a:ea typeface="Lato Light" charset="0"/>
                <a:cs typeface="Lato Light" charset="0"/>
              </a:rPr>
              <a:t>VP | Hireology </a:t>
            </a:r>
          </a:p>
          <a:p>
            <a:pPr marL="0" indent="0">
              <a:lnSpc>
                <a:spcPct val="150000"/>
              </a:lnSpc>
              <a:spcBef>
                <a:spcPts val="200"/>
              </a:spcBef>
              <a:buNone/>
            </a:pPr>
            <a:r>
              <a:rPr lang="is-IS" sz="1800" dirty="0" smtClean="0">
                <a:latin typeface="Lato Light" charset="0"/>
                <a:ea typeface="Lato Light" charset="0"/>
                <a:cs typeface="Lato Light" charset="0"/>
              </a:rPr>
              <a:t>773.220.6035 </a:t>
            </a:r>
            <a:r>
              <a:rPr lang="en-US" sz="1800" dirty="0" smtClean="0">
                <a:latin typeface="Lato Light" charset="0"/>
                <a:ea typeface="Lato Light" charset="0"/>
                <a:cs typeface="Lato Light" charset="0"/>
              </a:rPr>
              <a:t>| kbaumgart@hireology.com</a:t>
            </a:r>
            <a:r>
              <a:rPr lang="en-US" sz="1800" dirty="0">
                <a:latin typeface="Lato Light" charset="0"/>
                <a:ea typeface="Lato Light" charset="0"/>
                <a:cs typeface="Lato Light" charset="0"/>
              </a:rPr>
              <a:t> | Chicago, Illinois</a:t>
            </a:r>
          </a:p>
          <a:p>
            <a:pPr marL="0" indent="0">
              <a:lnSpc>
                <a:spcPct val="150000"/>
              </a:lnSpc>
              <a:spcBef>
                <a:spcPts val="200"/>
              </a:spcBef>
              <a:buNone/>
            </a:pPr>
            <a:endParaRPr lang="en-US" sz="1800" dirty="0">
              <a:latin typeface="Lato" charset="0"/>
              <a:ea typeface="Lato" charset="0"/>
              <a:cs typeface="Lato" charset="0"/>
            </a:endParaRPr>
          </a:p>
          <a:p>
            <a:pPr marL="0" indent="0">
              <a:lnSpc>
                <a:spcPct val="150000"/>
              </a:lnSpc>
              <a:spcBef>
                <a:spcPts val="200"/>
              </a:spcBef>
              <a:buNone/>
            </a:pPr>
            <a:endParaRPr lang="en-US" sz="1800" dirty="0">
              <a:latin typeface="Lato" charset="0"/>
              <a:ea typeface="Lato" charset="0"/>
              <a:cs typeface="Lato" charset="0"/>
            </a:endParaRPr>
          </a:p>
        </p:txBody>
      </p:sp>
    </p:spTree>
    <p:extLst>
      <p:ext uri="{BB962C8B-B14F-4D97-AF65-F5344CB8AC3E}">
        <p14:creationId xmlns:p14="http://schemas.microsoft.com/office/powerpoint/2010/main" val="13916286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Measuring what matters</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8</a:t>
            </a:fld>
            <a:endParaRPr lang="en-US" dirty="0"/>
          </a:p>
        </p:txBody>
      </p:sp>
      <p:sp>
        <p:nvSpPr>
          <p:cNvPr id="6" name="Rectangle 5"/>
          <p:cNvSpPr/>
          <p:nvPr/>
        </p:nvSpPr>
        <p:spPr>
          <a:xfrm>
            <a:off x="2529840" y="2453585"/>
            <a:ext cx="4457677" cy="3579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7" name="Rectangle 6"/>
          <p:cNvSpPr/>
          <p:nvPr/>
        </p:nvSpPr>
        <p:spPr>
          <a:xfrm>
            <a:off x="2529840" y="2876495"/>
            <a:ext cx="4457677" cy="3579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8" name="Rectangle 7"/>
          <p:cNvSpPr/>
          <p:nvPr/>
        </p:nvSpPr>
        <p:spPr>
          <a:xfrm>
            <a:off x="2529840" y="3299405"/>
            <a:ext cx="4457677" cy="3579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9" name="Rectangle 8"/>
          <p:cNvSpPr/>
          <p:nvPr/>
        </p:nvSpPr>
        <p:spPr>
          <a:xfrm>
            <a:off x="2529840" y="3722315"/>
            <a:ext cx="4457677" cy="3579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0" name="Rectangle 9"/>
          <p:cNvSpPr/>
          <p:nvPr/>
        </p:nvSpPr>
        <p:spPr>
          <a:xfrm>
            <a:off x="2529840" y="4145225"/>
            <a:ext cx="4457677" cy="3579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1" name="Rectangle 10"/>
          <p:cNvSpPr/>
          <p:nvPr/>
        </p:nvSpPr>
        <p:spPr>
          <a:xfrm>
            <a:off x="2529840" y="4568135"/>
            <a:ext cx="4457677" cy="3579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2" name="Rectangle 11"/>
          <p:cNvSpPr/>
          <p:nvPr/>
        </p:nvSpPr>
        <p:spPr>
          <a:xfrm>
            <a:off x="2529840" y="4991045"/>
            <a:ext cx="4457677" cy="3579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3" name="Rectangle 12"/>
          <p:cNvSpPr/>
          <p:nvPr/>
        </p:nvSpPr>
        <p:spPr>
          <a:xfrm>
            <a:off x="2529841" y="2453585"/>
            <a:ext cx="3642230" cy="357905"/>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529840" y="2876495"/>
            <a:ext cx="3156251" cy="357905"/>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529841" y="3299405"/>
            <a:ext cx="2591887" cy="357905"/>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29840" y="3722315"/>
            <a:ext cx="2090232" cy="357905"/>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529840" y="4145225"/>
            <a:ext cx="1870758" cy="357905"/>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29840" y="4568135"/>
            <a:ext cx="1706152" cy="357905"/>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529840" y="4991045"/>
            <a:ext cx="1518031" cy="357905"/>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065434" y="2477008"/>
            <a:ext cx="853440" cy="323165"/>
          </a:xfrm>
          <a:prstGeom prst="rect">
            <a:avLst/>
          </a:prstGeom>
          <a:noFill/>
        </p:spPr>
        <p:txBody>
          <a:bodyPr wrap="square" rtlCol="0">
            <a:spAutoFit/>
          </a:bodyPr>
          <a:lstStyle/>
          <a:p>
            <a:r>
              <a:rPr lang="en-US" sz="1500" b="1" dirty="0" smtClean="0">
                <a:solidFill>
                  <a:schemeClr val="tx2"/>
                </a:solidFill>
                <a:latin typeface="Lato" charset="0"/>
                <a:ea typeface="Lato" charset="0"/>
                <a:cs typeface="Lato" charset="0"/>
              </a:rPr>
              <a:t>.71+</a:t>
            </a:r>
            <a:endParaRPr lang="en-US" sz="1500" b="1" dirty="0">
              <a:solidFill>
                <a:schemeClr val="tx2"/>
              </a:solidFill>
              <a:latin typeface="Lato" charset="0"/>
              <a:ea typeface="Lato" charset="0"/>
              <a:cs typeface="Lato" charset="0"/>
            </a:endParaRPr>
          </a:p>
        </p:txBody>
      </p:sp>
      <p:sp>
        <p:nvSpPr>
          <p:cNvPr id="21" name="TextBox 20"/>
          <p:cNvSpPr txBox="1"/>
          <p:nvPr/>
        </p:nvSpPr>
        <p:spPr>
          <a:xfrm>
            <a:off x="7065434" y="2910788"/>
            <a:ext cx="853440" cy="323165"/>
          </a:xfrm>
          <a:prstGeom prst="rect">
            <a:avLst/>
          </a:prstGeom>
          <a:noFill/>
        </p:spPr>
        <p:txBody>
          <a:bodyPr wrap="square" rtlCol="0">
            <a:spAutoFit/>
          </a:bodyPr>
          <a:lstStyle/>
          <a:p>
            <a:r>
              <a:rPr lang="en-US" sz="1500" b="1" smtClean="0">
                <a:solidFill>
                  <a:schemeClr val="tx2"/>
                </a:solidFill>
                <a:latin typeface="Lato" charset="0"/>
                <a:ea typeface="Lato" charset="0"/>
                <a:cs typeface="Lato" charset="0"/>
              </a:rPr>
              <a:t>.65</a:t>
            </a:r>
            <a:endParaRPr lang="en-US" sz="1500" b="1" dirty="0">
              <a:solidFill>
                <a:schemeClr val="tx2"/>
              </a:solidFill>
              <a:latin typeface="Lato" charset="0"/>
              <a:ea typeface="Lato" charset="0"/>
              <a:cs typeface="Lato" charset="0"/>
            </a:endParaRPr>
          </a:p>
        </p:txBody>
      </p:sp>
      <p:sp>
        <p:nvSpPr>
          <p:cNvPr id="22" name="TextBox 21"/>
          <p:cNvSpPr txBox="1"/>
          <p:nvPr/>
        </p:nvSpPr>
        <p:spPr>
          <a:xfrm>
            <a:off x="7065434" y="3322268"/>
            <a:ext cx="853440" cy="323165"/>
          </a:xfrm>
          <a:prstGeom prst="rect">
            <a:avLst/>
          </a:prstGeom>
          <a:noFill/>
        </p:spPr>
        <p:txBody>
          <a:bodyPr wrap="square" rtlCol="0">
            <a:spAutoFit/>
          </a:bodyPr>
          <a:lstStyle/>
          <a:p>
            <a:r>
              <a:rPr lang="en-US" sz="1500" b="1" smtClean="0">
                <a:solidFill>
                  <a:schemeClr val="tx2"/>
                </a:solidFill>
                <a:latin typeface="Lato" charset="0"/>
                <a:ea typeface="Lato" charset="0"/>
                <a:cs typeface="Lato" charset="0"/>
              </a:rPr>
              <a:t>.46</a:t>
            </a:r>
            <a:endParaRPr lang="en-US" sz="1500" b="1" dirty="0">
              <a:solidFill>
                <a:schemeClr val="tx2"/>
              </a:solidFill>
              <a:latin typeface="Lato" charset="0"/>
              <a:ea typeface="Lato" charset="0"/>
              <a:cs typeface="Lato" charset="0"/>
            </a:endParaRPr>
          </a:p>
        </p:txBody>
      </p:sp>
      <p:sp>
        <p:nvSpPr>
          <p:cNvPr id="23" name="TextBox 22"/>
          <p:cNvSpPr txBox="1"/>
          <p:nvPr/>
        </p:nvSpPr>
        <p:spPr>
          <a:xfrm>
            <a:off x="7065434" y="3749387"/>
            <a:ext cx="853440" cy="323165"/>
          </a:xfrm>
          <a:prstGeom prst="rect">
            <a:avLst/>
          </a:prstGeom>
          <a:noFill/>
        </p:spPr>
        <p:txBody>
          <a:bodyPr wrap="square" rtlCol="0">
            <a:spAutoFit/>
          </a:bodyPr>
          <a:lstStyle/>
          <a:p>
            <a:r>
              <a:rPr lang="en-US" sz="1500" b="1" smtClean="0">
                <a:solidFill>
                  <a:schemeClr val="tx2"/>
                </a:solidFill>
                <a:latin typeface="Lato" charset="0"/>
                <a:ea typeface="Lato" charset="0"/>
                <a:cs typeface="Lato" charset="0"/>
              </a:rPr>
              <a:t>.26</a:t>
            </a:r>
            <a:endParaRPr lang="en-US" sz="1500" b="1" dirty="0">
              <a:solidFill>
                <a:schemeClr val="tx2"/>
              </a:solidFill>
              <a:latin typeface="Lato" charset="0"/>
              <a:ea typeface="Lato" charset="0"/>
              <a:cs typeface="Lato" charset="0"/>
            </a:endParaRPr>
          </a:p>
        </p:txBody>
      </p:sp>
      <p:sp>
        <p:nvSpPr>
          <p:cNvPr id="24" name="TextBox 23"/>
          <p:cNvSpPr txBox="1"/>
          <p:nvPr/>
        </p:nvSpPr>
        <p:spPr>
          <a:xfrm>
            <a:off x="7065434" y="4172220"/>
            <a:ext cx="853440" cy="323165"/>
          </a:xfrm>
          <a:prstGeom prst="rect">
            <a:avLst/>
          </a:prstGeom>
          <a:noFill/>
        </p:spPr>
        <p:txBody>
          <a:bodyPr wrap="square" rtlCol="0">
            <a:spAutoFit/>
          </a:bodyPr>
          <a:lstStyle/>
          <a:p>
            <a:r>
              <a:rPr lang="en-US" sz="1500" b="1" dirty="0" smtClean="0">
                <a:solidFill>
                  <a:schemeClr val="tx2"/>
                </a:solidFill>
                <a:latin typeface="Lato" charset="0"/>
                <a:ea typeface="Lato" charset="0"/>
                <a:cs typeface="Lato" charset="0"/>
              </a:rPr>
              <a:t>.24</a:t>
            </a:r>
            <a:endParaRPr lang="en-US" sz="1500" b="1" dirty="0">
              <a:solidFill>
                <a:schemeClr val="tx2"/>
              </a:solidFill>
              <a:latin typeface="Lato" charset="0"/>
              <a:ea typeface="Lato" charset="0"/>
              <a:cs typeface="Lato" charset="0"/>
            </a:endParaRPr>
          </a:p>
        </p:txBody>
      </p:sp>
      <p:sp>
        <p:nvSpPr>
          <p:cNvPr id="25" name="TextBox 24"/>
          <p:cNvSpPr txBox="1"/>
          <p:nvPr/>
        </p:nvSpPr>
        <p:spPr>
          <a:xfrm>
            <a:off x="7065434" y="4587349"/>
            <a:ext cx="1040333" cy="323165"/>
          </a:xfrm>
          <a:prstGeom prst="rect">
            <a:avLst/>
          </a:prstGeom>
          <a:noFill/>
        </p:spPr>
        <p:txBody>
          <a:bodyPr wrap="square" rtlCol="0">
            <a:spAutoFit/>
          </a:bodyPr>
          <a:lstStyle/>
          <a:p>
            <a:r>
              <a:rPr lang="en-US" sz="1500" b="1" dirty="0" smtClean="0">
                <a:solidFill>
                  <a:schemeClr val="tx2"/>
                </a:solidFill>
                <a:latin typeface="Lato" charset="0"/>
                <a:ea typeface="Lato" charset="0"/>
                <a:cs typeface="Lato" charset="0"/>
              </a:rPr>
              <a:t>Up to .22</a:t>
            </a:r>
            <a:endParaRPr lang="en-US" sz="1500" b="1" dirty="0">
              <a:solidFill>
                <a:schemeClr val="tx2"/>
              </a:solidFill>
              <a:latin typeface="Lato" charset="0"/>
              <a:ea typeface="Lato" charset="0"/>
              <a:cs typeface="Lato" charset="0"/>
            </a:endParaRPr>
          </a:p>
        </p:txBody>
      </p:sp>
      <p:sp>
        <p:nvSpPr>
          <p:cNvPr id="26" name="TextBox 25"/>
          <p:cNvSpPr txBox="1"/>
          <p:nvPr/>
        </p:nvSpPr>
        <p:spPr>
          <a:xfrm>
            <a:off x="7065434" y="5018040"/>
            <a:ext cx="853440" cy="323165"/>
          </a:xfrm>
          <a:prstGeom prst="rect">
            <a:avLst/>
          </a:prstGeom>
          <a:noFill/>
        </p:spPr>
        <p:txBody>
          <a:bodyPr wrap="square" rtlCol="0">
            <a:spAutoFit/>
          </a:bodyPr>
          <a:lstStyle/>
          <a:p>
            <a:r>
              <a:rPr lang="en-US" sz="1500" b="1" dirty="0" smtClean="0">
                <a:solidFill>
                  <a:schemeClr val="tx2"/>
                </a:solidFill>
                <a:latin typeface="Lato" charset="0"/>
                <a:ea typeface="Lato" charset="0"/>
                <a:cs typeface="Lato" charset="0"/>
              </a:rPr>
              <a:t>.13</a:t>
            </a:r>
            <a:endParaRPr lang="en-US" sz="1500" b="1" dirty="0">
              <a:solidFill>
                <a:schemeClr val="tx2"/>
              </a:solidFill>
              <a:latin typeface="Lato" charset="0"/>
              <a:ea typeface="Lato" charset="0"/>
              <a:cs typeface="Lato" charset="0"/>
            </a:endParaRPr>
          </a:p>
        </p:txBody>
      </p:sp>
      <p:sp>
        <p:nvSpPr>
          <p:cNvPr id="27" name="Rectangle 26"/>
          <p:cNvSpPr/>
          <p:nvPr/>
        </p:nvSpPr>
        <p:spPr>
          <a:xfrm>
            <a:off x="654005" y="2454201"/>
            <a:ext cx="1875835" cy="323165"/>
          </a:xfrm>
          <a:prstGeom prst="rect">
            <a:avLst/>
          </a:prstGeom>
        </p:spPr>
        <p:txBody>
          <a:bodyPr wrap="none">
            <a:spAutoFit/>
          </a:bodyPr>
          <a:lstStyle/>
          <a:p>
            <a:pPr algn="r"/>
            <a:r>
              <a:rPr lang="en-US" sz="1500" dirty="0">
                <a:latin typeface="Lato Light" charset="0"/>
                <a:ea typeface="Lato Light" charset="0"/>
                <a:cs typeface="Lato Light" charset="0"/>
              </a:rPr>
              <a:t>Multi-measure tests</a:t>
            </a:r>
          </a:p>
        </p:txBody>
      </p:sp>
      <p:sp>
        <p:nvSpPr>
          <p:cNvPr id="28" name="Rectangle 27"/>
          <p:cNvSpPr/>
          <p:nvPr/>
        </p:nvSpPr>
        <p:spPr>
          <a:xfrm>
            <a:off x="524162" y="2903490"/>
            <a:ext cx="2005678" cy="323165"/>
          </a:xfrm>
          <a:prstGeom prst="rect">
            <a:avLst/>
          </a:prstGeom>
        </p:spPr>
        <p:txBody>
          <a:bodyPr wrap="none">
            <a:spAutoFit/>
          </a:bodyPr>
          <a:lstStyle/>
          <a:p>
            <a:pPr algn="r"/>
            <a:r>
              <a:rPr lang="en-US" sz="1500">
                <a:latin typeface="Lato Light" charset="0"/>
                <a:ea typeface="Lato Light" charset="0"/>
                <a:cs typeface="Lato Light" charset="0"/>
              </a:rPr>
              <a:t>Cognitive ability tests</a:t>
            </a:r>
          </a:p>
        </p:txBody>
      </p:sp>
      <p:sp>
        <p:nvSpPr>
          <p:cNvPr id="29" name="Rectangle 28"/>
          <p:cNvSpPr/>
          <p:nvPr/>
        </p:nvSpPr>
        <p:spPr>
          <a:xfrm>
            <a:off x="1173378" y="3313210"/>
            <a:ext cx="1356462" cy="323165"/>
          </a:xfrm>
          <a:prstGeom prst="rect">
            <a:avLst/>
          </a:prstGeom>
        </p:spPr>
        <p:txBody>
          <a:bodyPr wrap="none">
            <a:spAutoFit/>
          </a:bodyPr>
          <a:lstStyle/>
          <a:p>
            <a:pPr algn="r"/>
            <a:r>
              <a:rPr lang="en-US" sz="1500">
                <a:latin typeface="Lato Light" charset="0"/>
                <a:ea typeface="Lato Light" charset="0"/>
                <a:cs typeface="Lato Light" charset="0"/>
              </a:rPr>
              <a:t>Integrity tests</a:t>
            </a:r>
          </a:p>
        </p:txBody>
      </p:sp>
      <p:sp>
        <p:nvSpPr>
          <p:cNvPr id="30" name="Rectangle 29"/>
          <p:cNvSpPr/>
          <p:nvPr/>
        </p:nvSpPr>
        <p:spPr>
          <a:xfrm>
            <a:off x="862396" y="3748694"/>
            <a:ext cx="1667444" cy="323165"/>
          </a:xfrm>
          <a:prstGeom prst="rect">
            <a:avLst/>
          </a:prstGeom>
        </p:spPr>
        <p:txBody>
          <a:bodyPr wrap="none">
            <a:spAutoFit/>
          </a:bodyPr>
          <a:lstStyle/>
          <a:p>
            <a:pPr algn="r"/>
            <a:r>
              <a:rPr lang="en-US" sz="1500">
                <a:latin typeface="Lato Light" charset="0"/>
                <a:ea typeface="Lato Light" charset="0"/>
                <a:cs typeface="Lato Light" charset="0"/>
              </a:rPr>
              <a:t>Reference checks</a:t>
            </a:r>
            <a:endParaRPr lang="en-US" sz="1500" dirty="0">
              <a:latin typeface="Lato Light" charset="0"/>
              <a:ea typeface="Lato Light" charset="0"/>
              <a:cs typeface="Lato Light" charset="0"/>
            </a:endParaRPr>
          </a:p>
        </p:txBody>
      </p:sp>
      <p:sp>
        <p:nvSpPr>
          <p:cNvPr id="31" name="Rectangle 30"/>
          <p:cNvSpPr/>
          <p:nvPr/>
        </p:nvSpPr>
        <p:spPr>
          <a:xfrm>
            <a:off x="28834" y="4175289"/>
            <a:ext cx="2501006" cy="323165"/>
          </a:xfrm>
          <a:prstGeom prst="rect">
            <a:avLst/>
          </a:prstGeom>
        </p:spPr>
        <p:txBody>
          <a:bodyPr wrap="none">
            <a:spAutoFit/>
          </a:bodyPr>
          <a:lstStyle/>
          <a:p>
            <a:pPr algn="r"/>
            <a:r>
              <a:rPr lang="en-US" sz="1500" dirty="0">
                <a:latin typeface="Lato Light" charset="0"/>
                <a:ea typeface="Lato Light" charset="0"/>
                <a:cs typeface="Lato Light" charset="0"/>
              </a:rPr>
              <a:t>Emotional intelligence tests</a:t>
            </a:r>
          </a:p>
        </p:txBody>
      </p:sp>
      <p:sp>
        <p:nvSpPr>
          <p:cNvPr id="32" name="Rectangle 31"/>
          <p:cNvSpPr/>
          <p:nvPr/>
        </p:nvSpPr>
        <p:spPr>
          <a:xfrm>
            <a:off x="947356" y="4599002"/>
            <a:ext cx="1582484" cy="323165"/>
          </a:xfrm>
          <a:prstGeom prst="rect">
            <a:avLst/>
          </a:prstGeom>
        </p:spPr>
        <p:txBody>
          <a:bodyPr wrap="none">
            <a:spAutoFit/>
          </a:bodyPr>
          <a:lstStyle/>
          <a:p>
            <a:pPr algn="r"/>
            <a:r>
              <a:rPr lang="en-US" sz="1500">
                <a:latin typeface="Lato Light" charset="0"/>
                <a:ea typeface="Lato Light" charset="0"/>
                <a:cs typeface="Lato Light" charset="0"/>
              </a:rPr>
              <a:t>Personality tests</a:t>
            </a:r>
            <a:endParaRPr lang="en-US" sz="1500" dirty="0">
              <a:latin typeface="Lato Light" charset="0"/>
              <a:ea typeface="Lato Light" charset="0"/>
              <a:cs typeface="Lato Light" charset="0"/>
            </a:endParaRPr>
          </a:p>
        </p:txBody>
      </p:sp>
      <p:sp>
        <p:nvSpPr>
          <p:cNvPr id="33" name="Rectangle 32"/>
          <p:cNvSpPr/>
          <p:nvPr/>
        </p:nvSpPr>
        <p:spPr>
          <a:xfrm>
            <a:off x="1073992" y="5009695"/>
            <a:ext cx="1455848" cy="323165"/>
          </a:xfrm>
          <a:prstGeom prst="rect">
            <a:avLst/>
          </a:prstGeom>
        </p:spPr>
        <p:txBody>
          <a:bodyPr wrap="none">
            <a:spAutoFit/>
          </a:bodyPr>
          <a:lstStyle/>
          <a:p>
            <a:pPr algn="r"/>
            <a:r>
              <a:rPr lang="en-US" sz="1500" dirty="0">
                <a:latin typeface="Lato Light" charset="0"/>
                <a:ea typeface="Lato Light" charset="0"/>
                <a:cs typeface="Lato Light" charset="0"/>
              </a:rPr>
              <a:t>Job experience</a:t>
            </a:r>
          </a:p>
        </p:txBody>
      </p:sp>
      <p:sp>
        <p:nvSpPr>
          <p:cNvPr id="34" name="Rectangle 33"/>
          <p:cNvSpPr/>
          <p:nvPr/>
        </p:nvSpPr>
        <p:spPr>
          <a:xfrm>
            <a:off x="7902384" y="2399814"/>
            <a:ext cx="893194" cy="246221"/>
          </a:xfrm>
          <a:prstGeom prst="rect">
            <a:avLst/>
          </a:prstGeom>
        </p:spPr>
        <p:txBody>
          <a:bodyPr wrap="none">
            <a:spAutoFit/>
          </a:bodyPr>
          <a:lstStyle/>
          <a:p>
            <a:pPr algn="ctr"/>
            <a:r>
              <a:rPr lang="en-US" sz="1000" spc="300" dirty="0" smtClean="0">
                <a:solidFill>
                  <a:srgbClr val="95CE21"/>
                </a:solidFill>
                <a:latin typeface="Lato" charset="0"/>
                <a:ea typeface="Lato" charset="0"/>
                <a:cs typeface="Lato" charset="0"/>
              </a:rPr>
              <a:t>HIGHER</a:t>
            </a:r>
            <a:endParaRPr lang="en-US" sz="1000" spc="300" dirty="0">
              <a:solidFill>
                <a:srgbClr val="95CE21"/>
              </a:solidFill>
              <a:latin typeface="Lato" charset="0"/>
              <a:ea typeface="Lato" charset="0"/>
              <a:cs typeface="Lato" charset="0"/>
            </a:endParaRPr>
          </a:p>
        </p:txBody>
      </p:sp>
      <p:sp>
        <p:nvSpPr>
          <p:cNvPr id="35" name="Rectangle 34"/>
          <p:cNvSpPr/>
          <p:nvPr/>
        </p:nvSpPr>
        <p:spPr>
          <a:xfrm>
            <a:off x="7932842" y="5209749"/>
            <a:ext cx="832279" cy="246221"/>
          </a:xfrm>
          <a:prstGeom prst="rect">
            <a:avLst/>
          </a:prstGeom>
        </p:spPr>
        <p:txBody>
          <a:bodyPr wrap="none">
            <a:spAutoFit/>
          </a:bodyPr>
          <a:lstStyle/>
          <a:p>
            <a:pPr algn="ctr"/>
            <a:r>
              <a:rPr lang="en-US" sz="1000" spc="300" dirty="0" smtClean="0">
                <a:solidFill>
                  <a:srgbClr val="95CE21"/>
                </a:solidFill>
                <a:latin typeface="Lato" charset="0"/>
                <a:ea typeface="Lato" charset="0"/>
                <a:cs typeface="Lato" charset="0"/>
              </a:rPr>
              <a:t>LOWER</a:t>
            </a:r>
            <a:endParaRPr lang="en-US" sz="1000" spc="300" dirty="0">
              <a:solidFill>
                <a:srgbClr val="95CE21"/>
              </a:solidFill>
              <a:latin typeface="Lato" charset="0"/>
              <a:ea typeface="Lato" charset="0"/>
              <a:cs typeface="Lato" charset="0"/>
            </a:endParaRPr>
          </a:p>
        </p:txBody>
      </p:sp>
      <p:sp>
        <p:nvSpPr>
          <p:cNvPr id="36" name="Rectangle 35"/>
          <p:cNvSpPr/>
          <p:nvPr/>
        </p:nvSpPr>
        <p:spPr>
          <a:xfrm>
            <a:off x="7845478" y="3877984"/>
            <a:ext cx="946093" cy="276999"/>
          </a:xfrm>
          <a:prstGeom prst="rect">
            <a:avLst/>
          </a:prstGeom>
        </p:spPr>
        <p:txBody>
          <a:bodyPr wrap="none">
            <a:spAutoFit/>
          </a:bodyPr>
          <a:lstStyle/>
          <a:p>
            <a:pPr algn="ctr"/>
            <a:r>
              <a:rPr lang="en-US" sz="1200" dirty="0" smtClean="0">
                <a:solidFill>
                  <a:srgbClr val="95CE21"/>
                </a:solidFill>
                <a:latin typeface="Lato" charset="0"/>
                <a:ea typeface="Lato" charset="0"/>
                <a:cs typeface="Lato" charset="0"/>
              </a:rPr>
              <a:t>Correlation</a:t>
            </a:r>
            <a:endParaRPr lang="en-US" sz="1200" dirty="0">
              <a:solidFill>
                <a:srgbClr val="95CE21"/>
              </a:solidFill>
              <a:latin typeface="Lato" charset="0"/>
              <a:ea typeface="Lato" charset="0"/>
              <a:cs typeface="Lato" charset="0"/>
            </a:endParaRPr>
          </a:p>
        </p:txBody>
      </p:sp>
      <p:cxnSp>
        <p:nvCxnSpPr>
          <p:cNvPr id="37" name="Straight Arrow Connector 36"/>
          <p:cNvCxnSpPr/>
          <p:nvPr/>
        </p:nvCxnSpPr>
        <p:spPr>
          <a:xfrm flipV="1">
            <a:off x="8352391" y="2777366"/>
            <a:ext cx="0" cy="97132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8348980" y="4328366"/>
            <a:ext cx="0" cy="7582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691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Rectangle 51"/>
          <p:cNvSpPr/>
          <p:nvPr/>
        </p:nvSpPr>
        <p:spPr>
          <a:xfrm>
            <a:off x="2390759" y="2772626"/>
            <a:ext cx="1036321" cy="2636190"/>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984034" y="2382660"/>
            <a:ext cx="1036321" cy="3010916"/>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635501" y="2854036"/>
            <a:ext cx="1036321" cy="2554779"/>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7253712" y="3394364"/>
            <a:ext cx="1036321" cy="2014451"/>
          </a:xfrm>
          <a:prstGeom prst="rect">
            <a:avLst/>
          </a:prstGeom>
          <a:solidFill>
            <a:srgbClr val="19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Size of Entry level U.S. Labor Force </a:t>
            </a:r>
          </a:p>
        </p:txBody>
      </p:sp>
      <p:sp>
        <p:nvSpPr>
          <p:cNvPr id="4" name="Slide Number Placeholder 3"/>
          <p:cNvSpPr>
            <a:spLocks noGrp="1"/>
          </p:cNvSpPr>
          <p:nvPr>
            <p:ph type="sldNum" sz="quarter" idx="4"/>
          </p:nvPr>
        </p:nvSpPr>
        <p:spPr>
          <a:prstGeom prst="rect">
            <a:avLst/>
          </a:prstGeom>
        </p:spPr>
        <p:txBody>
          <a:bodyPr/>
          <a:lstStyle/>
          <a:p>
            <a:fld id="{01B49632-E5A2-7F41-8AA7-3CFE8A6FB90B}" type="slidenum">
              <a:rPr lang="en-US" smtClean="0"/>
              <a:pPr/>
              <a:t>9</a:t>
            </a:fld>
            <a:endParaRPr lang="en-US" dirty="0"/>
          </a:p>
        </p:txBody>
      </p:sp>
      <p:sp>
        <p:nvSpPr>
          <p:cNvPr id="42" name="TextBox 41"/>
          <p:cNvSpPr txBox="1"/>
          <p:nvPr/>
        </p:nvSpPr>
        <p:spPr>
          <a:xfrm>
            <a:off x="3618272" y="1577214"/>
            <a:ext cx="3352801" cy="400110"/>
          </a:xfrm>
          <a:prstGeom prst="rect">
            <a:avLst/>
          </a:prstGeom>
          <a:noFill/>
        </p:spPr>
        <p:txBody>
          <a:bodyPr wrap="square" rtlCol="0">
            <a:spAutoFit/>
          </a:bodyPr>
          <a:lstStyle/>
          <a:p>
            <a:pPr algn="ctr"/>
            <a:r>
              <a:rPr lang="en-US" sz="2000" b="1" dirty="0" smtClean="0">
                <a:solidFill>
                  <a:schemeClr val="tx2"/>
                </a:solidFill>
                <a:latin typeface="Lato" charset="0"/>
                <a:ea typeface="Lato" charset="0"/>
                <a:cs typeface="Lato" charset="0"/>
              </a:rPr>
              <a:t>(</a:t>
            </a:r>
            <a:r>
              <a:rPr lang="en-US" sz="2000" b="1" smtClean="0">
                <a:solidFill>
                  <a:schemeClr val="tx2"/>
                </a:solidFill>
                <a:latin typeface="Lato" charset="0"/>
                <a:ea typeface="Lato" charset="0"/>
                <a:cs typeface="Lato" charset="0"/>
              </a:rPr>
              <a:t>In Thousands)</a:t>
            </a:r>
            <a:endParaRPr lang="en-US" sz="2000" b="1" dirty="0">
              <a:solidFill>
                <a:schemeClr val="tx2"/>
              </a:solidFill>
              <a:latin typeface="Lato" charset="0"/>
              <a:ea typeface="Lato" charset="0"/>
              <a:cs typeface="Lato" charset="0"/>
            </a:endParaRPr>
          </a:p>
        </p:txBody>
      </p:sp>
      <p:cxnSp>
        <p:nvCxnSpPr>
          <p:cNvPr id="43" name="Straight Connector 42"/>
          <p:cNvCxnSpPr/>
          <p:nvPr/>
        </p:nvCxnSpPr>
        <p:spPr>
          <a:xfrm>
            <a:off x="2117824" y="2132215"/>
            <a:ext cx="0" cy="32613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102584" y="5393575"/>
            <a:ext cx="6713914" cy="15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538704" y="3092335"/>
            <a:ext cx="563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553944" y="4387735"/>
            <a:ext cx="563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432324" y="5718927"/>
            <a:ext cx="853440" cy="338554"/>
          </a:xfrm>
          <a:prstGeom prst="rect">
            <a:avLst/>
          </a:prstGeom>
          <a:noFill/>
        </p:spPr>
        <p:txBody>
          <a:bodyPr wrap="square" rtlCol="0">
            <a:spAutoFit/>
          </a:bodyPr>
          <a:lstStyle/>
          <a:p>
            <a:pPr algn="ctr"/>
            <a:r>
              <a:rPr lang="en-US" sz="1600" b="1" dirty="0" smtClean="0">
                <a:solidFill>
                  <a:schemeClr val="tx2"/>
                </a:solidFill>
                <a:latin typeface="Lato" charset="0"/>
                <a:ea typeface="Lato" charset="0"/>
                <a:cs typeface="Lato" charset="0"/>
              </a:rPr>
              <a:t>1992</a:t>
            </a:r>
            <a:endParaRPr lang="en-US" sz="1600" b="1" dirty="0">
              <a:solidFill>
                <a:schemeClr val="tx2"/>
              </a:solidFill>
              <a:latin typeface="Lato" charset="0"/>
              <a:ea typeface="Lato" charset="0"/>
              <a:cs typeface="Lato" charset="0"/>
            </a:endParaRPr>
          </a:p>
        </p:txBody>
      </p:sp>
      <p:sp>
        <p:nvSpPr>
          <p:cNvPr id="49" name="TextBox 48"/>
          <p:cNvSpPr txBox="1"/>
          <p:nvPr/>
        </p:nvSpPr>
        <p:spPr>
          <a:xfrm>
            <a:off x="4039454" y="5697407"/>
            <a:ext cx="853440" cy="338554"/>
          </a:xfrm>
          <a:prstGeom prst="rect">
            <a:avLst/>
          </a:prstGeom>
          <a:noFill/>
        </p:spPr>
        <p:txBody>
          <a:bodyPr wrap="square" rtlCol="0">
            <a:spAutoFit/>
          </a:bodyPr>
          <a:lstStyle/>
          <a:p>
            <a:pPr algn="ctr"/>
            <a:r>
              <a:rPr lang="en-US" sz="1600" b="1" dirty="0" smtClean="0">
                <a:solidFill>
                  <a:schemeClr val="tx2"/>
                </a:solidFill>
                <a:latin typeface="Lato" charset="0"/>
                <a:ea typeface="Lato" charset="0"/>
                <a:cs typeface="Lato" charset="0"/>
              </a:rPr>
              <a:t>2002</a:t>
            </a:r>
            <a:endParaRPr lang="en-US" sz="1600" b="1" dirty="0">
              <a:solidFill>
                <a:schemeClr val="tx2"/>
              </a:solidFill>
              <a:latin typeface="Lato" charset="0"/>
              <a:ea typeface="Lato" charset="0"/>
              <a:cs typeface="Lato" charset="0"/>
            </a:endParaRPr>
          </a:p>
        </p:txBody>
      </p:sp>
      <p:sp>
        <p:nvSpPr>
          <p:cNvPr id="50" name="TextBox 49"/>
          <p:cNvSpPr txBox="1"/>
          <p:nvPr/>
        </p:nvSpPr>
        <p:spPr>
          <a:xfrm>
            <a:off x="5688143" y="5711261"/>
            <a:ext cx="853440" cy="338554"/>
          </a:xfrm>
          <a:prstGeom prst="rect">
            <a:avLst/>
          </a:prstGeom>
          <a:noFill/>
        </p:spPr>
        <p:txBody>
          <a:bodyPr wrap="square" rtlCol="0">
            <a:spAutoFit/>
          </a:bodyPr>
          <a:lstStyle/>
          <a:p>
            <a:pPr algn="ctr"/>
            <a:r>
              <a:rPr lang="en-US" sz="1600" b="1" smtClean="0">
                <a:solidFill>
                  <a:schemeClr val="tx2"/>
                </a:solidFill>
                <a:latin typeface="Lato" charset="0"/>
                <a:ea typeface="Lato" charset="0"/>
                <a:cs typeface="Lato" charset="0"/>
              </a:rPr>
              <a:t>2012</a:t>
            </a:r>
            <a:endParaRPr lang="en-US" sz="1600" b="1" dirty="0">
              <a:solidFill>
                <a:schemeClr val="tx2"/>
              </a:solidFill>
              <a:latin typeface="Lato" charset="0"/>
              <a:ea typeface="Lato" charset="0"/>
              <a:cs typeface="Lato" charset="0"/>
            </a:endParaRPr>
          </a:p>
        </p:txBody>
      </p:sp>
      <p:sp>
        <p:nvSpPr>
          <p:cNvPr id="51" name="TextBox 50"/>
          <p:cNvSpPr txBox="1"/>
          <p:nvPr/>
        </p:nvSpPr>
        <p:spPr>
          <a:xfrm>
            <a:off x="7361780" y="5718927"/>
            <a:ext cx="853440" cy="338554"/>
          </a:xfrm>
          <a:prstGeom prst="rect">
            <a:avLst/>
          </a:prstGeom>
          <a:noFill/>
        </p:spPr>
        <p:txBody>
          <a:bodyPr wrap="square" rtlCol="0">
            <a:spAutoFit/>
          </a:bodyPr>
          <a:lstStyle/>
          <a:p>
            <a:pPr algn="ctr"/>
            <a:r>
              <a:rPr lang="en-US" sz="1600" b="1" dirty="0" smtClean="0">
                <a:solidFill>
                  <a:schemeClr val="tx2"/>
                </a:solidFill>
                <a:latin typeface="Lato" charset="0"/>
                <a:ea typeface="Lato" charset="0"/>
                <a:cs typeface="Lato" charset="0"/>
              </a:rPr>
              <a:t>2022</a:t>
            </a:r>
            <a:endParaRPr lang="en-US" sz="1600" b="1" dirty="0">
              <a:solidFill>
                <a:schemeClr val="tx2"/>
              </a:solidFill>
              <a:latin typeface="Lato" charset="0"/>
              <a:ea typeface="Lato" charset="0"/>
              <a:cs typeface="Lato" charset="0"/>
            </a:endParaRPr>
          </a:p>
        </p:txBody>
      </p:sp>
      <p:sp>
        <p:nvSpPr>
          <p:cNvPr id="53" name="TextBox 52"/>
          <p:cNvSpPr txBox="1"/>
          <p:nvPr/>
        </p:nvSpPr>
        <p:spPr>
          <a:xfrm>
            <a:off x="2102584" y="2759309"/>
            <a:ext cx="1584958" cy="338554"/>
          </a:xfrm>
          <a:prstGeom prst="rect">
            <a:avLst/>
          </a:prstGeom>
          <a:noFill/>
        </p:spPr>
        <p:txBody>
          <a:bodyPr wrap="square" rtlCol="0">
            <a:spAutoFit/>
          </a:bodyPr>
          <a:lstStyle/>
          <a:p>
            <a:pPr algn="ctr"/>
            <a:r>
              <a:rPr lang="en-US" sz="1600" b="1" dirty="0" smtClean="0">
                <a:solidFill>
                  <a:schemeClr val="bg1"/>
                </a:solidFill>
                <a:latin typeface="Lato" charset="0"/>
                <a:ea typeface="Lato" charset="0"/>
                <a:cs typeface="Lato" charset="0"/>
              </a:rPr>
              <a:t>21,617</a:t>
            </a:r>
            <a:endParaRPr lang="en-US" sz="1600" b="1" dirty="0">
              <a:solidFill>
                <a:schemeClr val="bg1"/>
              </a:solidFill>
              <a:latin typeface="Lato" charset="0"/>
              <a:ea typeface="Lato" charset="0"/>
              <a:cs typeface="Lato" charset="0"/>
            </a:endParaRPr>
          </a:p>
        </p:txBody>
      </p:sp>
      <p:sp>
        <p:nvSpPr>
          <p:cNvPr id="55" name="TextBox 54"/>
          <p:cNvSpPr txBox="1"/>
          <p:nvPr/>
        </p:nvSpPr>
        <p:spPr>
          <a:xfrm>
            <a:off x="3709715" y="2403293"/>
            <a:ext cx="1584958" cy="338554"/>
          </a:xfrm>
          <a:prstGeom prst="rect">
            <a:avLst/>
          </a:prstGeom>
          <a:noFill/>
        </p:spPr>
        <p:txBody>
          <a:bodyPr wrap="square" rtlCol="0">
            <a:spAutoFit/>
          </a:bodyPr>
          <a:lstStyle/>
          <a:p>
            <a:pPr algn="ctr"/>
            <a:r>
              <a:rPr lang="en-US" sz="1600" b="1" dirty="0" smtClean="0">
                <a:solidFill>
                  <a:schemeClr val="bg1"/>
                </a:solidFill>
                <a:latin typeface="Lato" charset="0"/>
                <a:ea typeface="Lato" charset="0"/>
                <a:cs typeface="Lato" charset="0"/>
              </a:rPr>
              <a:t>22,366</a:t>
            </a:r>
            <a:endParaRPr lang="en-US" sz="1600" b="1" dirty="0">
              <a:solidFill>
                <a:schemeClr val="bg1"/>
              </a:solidFill>
              <a:latin typeface="Lato" charset="0"/>
              <a:ea typeface="Lato" charset="0"/>
              <a:cs typeface="Lato" charset="0"/>
            </a:endParaRPr>
          </a:p>
        </p:txBody>
      </p:sp>
      <p:sp>
        <p:nvSpPr>
          <p:cNvPr id="56" name="TextBox 55"/>
          <p:cNvSpPr txBox="1"/>
          <p:nvPr/>
        </p:nvSpPr>
        <p:spPr>
          <a:xfrm>
            <a:off x="700504" y="2892383"/>
            <a:ext cx="853440" cy="338554"/>
          </a:xfrm>
          <a:prstGeom prst="rect">
            <a:avLst/>
          </a:prstGeom>
          <a:noFill/>
        </p:spPr>
        <p:txBody>
          <a:bodyPr wrap="square" rtlCol="0">
            <a:spAutoFit/>
          </a:bodyPr>
          <a:lstStyle/>
          <a:p>
            <a:pPr algn="r"/>
            <a:r>
              <a:rPr lang="en-US" sz="1600" b="1" dirty="0" smtClean="0">
                <a:solidFill>
                  <a:schemeClr val="tx2"/>
                </a:solidFill>
                <a:latin typeface="Lato" charset="0"/>
                <a:ea typeface="Lato" charset="0"/>
                <a:cs typeface="Lato" charset="0"/>
              </a:rPr>
              <a:t>20K</a:t>
            </a:r>
            <a:endParaRPr lang="en-US" sz="1600" b="1" dirty="0">
              <a:solidFill>
                <a:schemeClr val="tx2"/>
              </a:solidFill>
              <a:latin typeface="Lato" charset="0"/>
              <a:ea typeface="Lato" charset="0"/>
              <a:cs typeface="Lato" charset="0"/>
            </a:endParaRPr>
          </a:p>
        </p:txBody>
      </p:sp>
      <p:sp>
        <p:nvSpPr>
          <p:cNvPr id="57" name="TextBox 56"/>
          <p:cNvSpPr txBox="1"/>
          <p:nvPr/>
        </p:nvSpPr>
        <p:spPr>
          <a:xfrm>
            <a:off x="700504" y="4203069"/>
            <a:ext cx="853440" cy="338554"/>
          </a:xfrm>
          <a:prstGeom prst="rect">
            <a:avLst/>
          </a:prstGeom>
          <a:noFill/>
        </p:spPr>
        <p:txBody>
          <a:bodyPr wrap="square" rtlCol="0">
            <a:spAutoFit/>
          </a:bodyPr>
          <a:lstStyle/>
          <a:p>
            <a:pPr algn="r"/>
            <a:r>
              <a:rPr lang="en-US" sz="1600" b="1" dirty="0">
                <a:solidFill>
                  <a:schemeClr val="tx2"/>
                </a:solidFill>
                <a:latin typeface="Lato" charset="0"/>
                <a:ea typeface="Lato" charset="0"/>
                <a:cs typeface="Lato" charset="0"/>
              </a:rPr>
              <a:t>1</a:t>
            </a:r>
            <a:r>
              <a:rPr lang="en-US" sz="1600" b="1" dirty="0" smtClean="0">
                <a:solidFill>
                  <a:schemeClr val="tx2"/>
                </a:solidFill>
                <a:latin typeface="Lato" charset="0"/>
                <a:ea typeface="Lato" charset="0"/>
                <a:cs typeface="Lato" charset="0"/>
              </a:rPr>
              <a:t>0K</a:t>
            </a:r>
            <a:endParaRPr lang="en-US" sz="1600" b="1" dirty="0">
              <a:solidFill>
                <a:schemeClr val="tx2"/>
              </a:solidFill>
              <a:latin typeface="Lato" charset="0"/>
              <a:ea typeface="Lato" charset="0"/>
              <a:cs typeface="Lato" charset="0"/>
            </a:endParaRPr>
          </a:p>
        </p:txBody>
      </p:sp>
      <p:sp>
        <p:nvSpPr>
          <p:cNvPr id="59" name="TextBox 58"/>
          <p:cNvSpPr txBox="1"/>
          <p:nvPr/>
        </p:nvSpPr>
        <p:spPr>
          <a:xfrm>
            <a:off x="5347326" y="2916921"/>
            <a:ext cx="1584958" cy="338554"/>
          </a:xfrm>
          <a:prstGeom prst="rect">
            <a:avLst/>
          </a:prstGeom>
          <a:noFill/>
        </p:spPr>
        <p:txBody>
          <a:bodyPr wrap="square" rtlCol="0">
            <a:spAutoFit/>
          </a:bodyPr>
          <a:lstStyle/>
          <a:p>
            <a:pPr algn="ctr"/>
            <a:r>
              <a:rPr lang="en-US" sz="1600" b="1" dirty="0" smtClean="0">
                <a:solidFill>
                  <a:schemeClr val="bg1"/>
                </a:solidFill>
                <a:latin typeface="Lato" charset="0"/>
                <a:ea typeface="Lato" charset="0"/>
                <a:cs typeface="Lato" charset="0"/>
              </a:rPr>
              <a:t>21,285</a:t>
            </a:r>
            <a:endParaRPr lang="en-US" sz="1600" b="1" dirty="0">
              <a:solidFill>
                <a:schemeClr val="bg1"/>
              </a:solidFill>
              <a:latin typeface="Lato" charset="0"/>
              <a:ea typeface="Lato" charset="0"/>
              <a:cs typeface="Lato" charset="0"/>
            </a:endParaRPr>
          </a:p>
        </p:txBody>
      </p:sp>
      <p:sp>
        <p:nvSpPr>
          <p:cNvPr id="60" name="TextBox 59"/>
          <p:cNvSpPr txBox="1"/>
          <p:nvPr/>
        </p:nvSpPr>
        <p:spPr>
          <a:xfrm rot="16200000">
            <a:off x="-1163643" y="3470507"/>
            <a:ext cx="3352801" cy="584775"/>
          </a:xfrm>
          <a:prstGeom prst="rect">
            <a:avLst/>
          </a:prstGeom>
          <a:noFill/>
        </p:spPr>
        <p:txBody>
          <a:bodyPr wrap="square" rtlCol="0">
            <a:spAutoFit/>
          </a:bodyPr>
          <a:lstStyle/>
          <a:p>
            <a:pPr algn="ctr"/>
            <a:r>
              <a:rPr lang="en-US" sz="1600" b="1" dirty="0">
                <a:solidFill>
                  <a:schemeClr val="tx2"/>
                </a:solidFill>
                <a:latin typeface="Lato" charset="0"/>
                <a:ea typeface="Lato" charset="0"/>
                <a:cs typeface="Lato" charset="0"/>
              </a:rPr>
              <a:t>Entry Level Labor force </a:t>
            </a:r>
          </a:p>
          <a:p>
            <a:pPr algn="ctr"/>
            <a:r>
              <a:rPr lang="en-US" sz="1600" b="1" dirty="0">
                <a:solidFill>
                  <a:schemeClr val="tx2"/>
                </a:solidFill>
                <a:latin typeface="Lato" charset="0"/>
                <a:ea typeface="Lato" charset="0"/>
                <a:cs typeface="Lato" charset="0"/>
              </a:rPr>
              <a:t>Age: 16-24 Years</a:t>
            </a:r>
          </a:p>
        </p:txBody>
      </p:sp>
      <p:sp>
        <p:nvSpPr>
          <p:cNvPr id="62" name="TextBox 61"/>
          <p:cNvSpPr txBox="1"/>
          <p:nvPr/>
        </p:nvSpPr>
        <p:spPr>
          <a:xfrm>
            <a:off x="6979393" y="3484689"/>
            <a:ext cx="1584958" cy="338554"/>
          </a:xfrm>
          <a:prstGeom prst="rect">
            <a:avLst/>
          </a:prstGeom>
          <a:noFill/>
        </p:spPr>
        <p:txBody>
          <a:bodyPr wrap="square" rtlCol="0">
            <a:spAutoFit/>
          </a:bodyPr>
          <a:lstStyle/>
          <a:p>
            <a:pPr algn="ctr"/>
            <a:r>
              <a:rPr lang="en-US" sz="1600" b="1" dirty="0" smtClean="0">
                <a:solidFill>
                  <a:schemeClr val="bg1"/>
                </a:solidFill>
                <a:latin typeface="Lato" charset="0"/>
                <a:ea typeface="Lato" charset="0"/>
                <a:cs typeface="Lato" charset="0"/>
              </a:rPr>
              <a:t>18,462</a:t>
            </a:r>
            <a:endParaRPr lang="en-US" sz="1600" b="1" dirty="0">
              <a:solidFill>
                <a:schemeClr val="bg1"/>
              </a:solidFill>
              <a:latin typeface="Lato" charset="0"/>
              <a:ea typeface="Lato" charset="0"/>
              <a:cs typeface="Lato" charset="0"/>
            </a:endParaRPr>
          </a:p>
        </p:txBody>
      </p:sp>
      <p:cxnSp>
        <p:nvCxnSpPr>
          <p:cNvPr id="65" name="Straight Arrow Connector 64"/>
          <p:cNvCxnSpPr/>
          <p:nvPr/>
        </p:nvCxnSpPr>
        <p:spPr>
          <a:xfrm>
            <a:off x="5314077" y="2382552"/>
            <a:ext cx="0" cy="2044244"/>
          </a:xfrm>
          <a:prstGeom prst="straightConnector1">
            <a:avLst/>
          </a:prstGeom>
          <a:ln w="177800">
            <a:solidFill>
              <a:srgbClr val="95CE2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521598" y="4575519"/>
            <a:ext cx="1584958" cy="276999"/>
          </a:xfrm>
          <a:prstGeom prst="rect">
            <a:avLst/>
          </a:prstGeom>
          <a:noFill/>
        </p:spPr>
        <p:txBody>
          <a:bodyPr wrap="square" rtlCol="0">
            <a:spAutoFit/>
          </a:bodyPr>
          <a:lstStyle/>
          <a:p>
            <a:pPr algn="ctr"/>
            <a:r>
              <a:rPr lang="en-US" sz="1200" b="1" dirty="0" smtClean="0">
                <a:solidFill>
                  <a:schemeClr val="tx2"/>
                </a:solidFill>
                <a:latin typeface="Lato" charset="0"/>
                <a:ea typeface="Lato" charset="0"/>
                <a:cs typeface="Lato" charset="0"/>
              </a:rPr>
              <a:t>-4.8%</a:t>
            </a:r>
            <a:endParaRPr lang="en-US" sz="1200" b="1" dirty="0">
              <a:solidFill>
                <a:schemeClr val="tx2"/>
              </a:solidFill>
              <a:latin typeface="Lato" charset="0"/>
              <a:ea typeface="Lato" charset="0"/>
              <a:cs typeface="Lato" charset="0"/>
            </a:endParaRPr>
          </a:p>
        </p:txBody>
      </p:sp>
      <p:cxnSp>
        <p:nvCxnSpPr>
          <p:cNvPr id="68" name="Straight Arrow Connector 67"/>
          <p:cNvCxnSpPr/>
          <p:nvPr/>
        </p:nvCxnSpPr>
        <p:spPr>
          <a:xfrm>
            <a:off x="6941984" y="2837401"/>
            <a:ext cx="0" cy="1550334"/>
          </a:xfrm>
          <a:prstGeom prst="straightConnector1">
            <a:avLst/>
          </a:prstGeom>
          <a:ln w="177800">
            <a:solidFill>
              <a:srgbClr val="95CE2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6149505" y="4572401"/>
            <a:ext cx="1584958" cy="276999"/>
          </a:xfrm>
          <a:prstGeom prst="rect">
            <a:avLst/>
          </a:prstGeom>
          <a:noFill/>
        </p:spPr>
        <p:txBody>
          <a:bodyPr wrap="square" rtlCol="0">
            <a:spAutoFit/>
          </a:bodyPr>
          <a:lstStyle/>
          <a:p>
            <a:pPr algn="ctr"/>
            <a:r>
              <a:rPr lang="en-US" sz="1200" b="1" dirty="0" smtClean="0">
                <a:solidFill>
                  <a:schemeClr val="tx2"/>
                </a:solidFill>
                <a:latin typeface="Lato" charset="0"/>
                <a:ea typeface="Lato" charset="0"/>
                <a:cs typeface="Lato" charset="0"/>
              </a:rPr>
              <a:t>-13.3%</a:t>
            </a:r>
            <a:endParaRPr lang="en-US" sz="1200" b="1" dirty="0">
              <a:solidFill>
                <a:schemeClr val="tx2"/>
              </a:solidFill>
              <a:latin typeface="Lato" charset="0"/>
              <a:ea typeface="Lato" charset="0"/>
              <a:cs typeface="Lato" charset="0"/>
            </a:endParaRPr>
          </a:p>
        </p:txBody>
      </p:sp>
    </p:spTree>
    <p:extLst>
      <p:ext uri="{BB962C8B-B14F-4D97-AF65-F5344CB8AC3E}">
        <p14:creationId xmlns:p14="http://schemas.microsoft.com/office/powerpoint/2010/main" val="7763529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9" grpId="0"/>
    </p:bldLst>
  </p:timing>
</p:sld>
</file>

<file path=ppt/theme/theme1.xml><?xml version="1.0" encoding="utf-8"?>
<a:theme xmlns:a="http://schemas.openxmlformats.org/drawingml/2006/main" name="Office Theme">
  <a:themeElements>
    <a:clrScheme name="NADA Theme Colors">
      <a:dk1>
        <a:srgbClr val="343333"/>
      </a:dk1>
      <a:lt1>
        <a:sysClr val="window" lastClr="FFFFFF"/>
      </a:lt1>
      <a:dk2>
        <a:srgbClr val="7D868C"/>
      </a:dk2>
      <a:lt2>
        <a:srgbClr val="EEECE1"/>
      </a:lt2>
      <a:accent1>
        <a:srgbClr val="B21E28"/>
      </a:accent1>
      <a:accent2>
        <a:srgbClr val="F9A01B"/>
      </a:accent2>
      <a:accent3>
        <a:srgbClr val="009BDE"/>
      </a:accent3>
      <a:accent4>
        <a:srgbClr val="242D69"/>
      </a:accent4>
      <a:accent5>
        <a:srgbClr val="006098"/>
      </a:accent5>
      <a:accent6>
        <a:srgbClr val="6D6E6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34290</TotalTime>
  <Words>3916</Words>
  <Application>Microsoft Macintosh PowerPoint</Application>
  <PresentationFormat>On-screen Show (4:3)</PresentationFormat>
  <Paragraphs>674</Paragraphs>
  <Slides>74</Slides>
  <Notes>39</Notes>
  <HiddenSlides>4</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92" baseType="lpstr">
      <vt:lpstr>Avenir Light</vt:lpstr>
      <vt:lpstr>Avenir Roman</vt:lpstr>
      <vt:lpstr>Calibri</vt:lpstr>
      <vt:lpstr>Gill Sans Light</vt:lpstr>
      <vt:lpstr>Helvetica</vt:lpstr>
      <vt:lpstr>Helvetica Light</vt:lpstr>
      <vt:lpstr>Helvetica Neue</vt:lpstr>
      <vt:lpstr>Lato</vt:lpstr>
      <vt:lpstr>Lato Light</vt:lpstr>
      <vt:lpstr>Lato Medium</vt:lpstr>
      <vt:lpstr>MS PGothic</vt:lpstr>
      <vt:lpstr>ＭＳ Ｐゴシック</vt:lpstr>
      <vt:lpstr>Raleway Light</vt:lpstr>
      <vt:lpstr>Roboto Medium</vt:lpstr>
      <vt:lpstr>Wingdings</vt:lpstr>
      <vt:lpstr>Arial</vt:lpstr>
      <vt:lpstr>Office Theme</vt:lpstr>
      <vt:lpstr>Worksheet</vt:lpstr>
      <vt:lpstr>THE BEST TEAM WINS  Turn Hiring and Retention  Into a Source of Competitive Advantage </vt:lpstr>
      <vt:lpstr>The Big Opportunity</vt:lpstr>
      <vt:lpstr>Today’s Agenda</vt:lpstr>
      <vt:lpstr>Mounting Challenges In Automotive Retailing</vt:lpstr>
      <vt:lpstr>The Problem</vt:lpstr>
      <vt:lpstr>Talent Ecosystem</vt:lpstr>
      <vt:lpstr>What is the best predictor of job performance?</vt:lpstr>
      <vt:lpstr>Measuring what matters</vt:lpstr>
      <vt:lpstr>Size of Entry level U.S. Labor Force </vt:lpstr>
      <vt:lpstr>Risk Assessment</vt:lpstr>
      <vt:lpstr>Poor Hiring Results Are Expensive</vt:lpstr>
      <vt:lpstr>Dispelling a myth</vt:lpstr>
      <vt:lpstr>What matters?</vt:lpstr>
      <vt:lpstr>The Super Elements</vt:lpstr>
      <vt:lpstr>The Super Elements</vt:lpstr>
      <vt:lpstr>The Super Elements</vt:lpstr>
      <vt:lpstr>The Super Elements</vt:lpstr>
      <vt:lpstr>The Super Elements</vt:lpstr>
      <vt:lpstr>Hiring is a process, not an action  </vt:lpstr>
      <vt:lpstr>So how do you land top-tier GenY talent?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 Y is :</vt:lpstr>
      <vt:lpstr>PowerPoint Presentation</vt:lpstr>
      <vt:lpstr>What does this generation value?</vt:lpstr>
      <vt:lpstr>Your Dealership’s Job Descriptions</vt:lpstr>
      <vt:lpstr>Your Dealership’s Job Descriptions</vt:lpstr>
      <vt:lpstr>My job description:</vt:lpstr>
      <vt:lpstr>PowerPoint Presentation</vt:lpstr>
      <vt:lpstr>PowerPoint Presentation</vt:lpstr>
      <vt:lpstr>PowerPoint Presentation</vt:lpstr>
      <vt:lpstr>PowerPoint Presentation</vt:lpstr>
      <vt:lpstr>Recruiting is Sales and Marketing</vt:lpstr>
      <vt:lpstr>Your Dealership’s Career Site</vt:lpstr>
      <vt:lpstr>Quick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Insight</vt:lpstr>
      <vt:lpstr>The Results Six Rooftop Control Group – Mid-Atlantic</vt:lpstr>
      <vt:lpstr>The Results Six Rooftop Control Group – Mid-Atlantic</vt:lpstr>
      <vt:lpstr>The Results Three Rooftop Control Group – Midwest</vt:lpstr>
      <vt:lpstr>The Results Three Rooftop Control Group – Midwest</vt:lpstr>
      <vt:lpstr> What’s the Value?</vt:lpstr>
      <vt:lpstr>Add it up! For a 55 employee store:</vt:lpstr>
      <vt:lpstr>The Insight</vt:lpstr>
      <vt:lpstr>Onboarding</vt:lpstr>
      <vt:lpstr>PowerPoint Presentation</vt:lpstr>
      <vt:lpstr>5 Onboarding Best Practices that Save Time &amp; Money</vt:lpstr>
      <vt:lpstr>5 Onboarding Best Practices that Save Time &amp; Money</vt:lpstr>
      <vt:lpstr>5 Onboarding Best Practices that Save Time &amp; Money</vt:lpstr>
      <vt:lpstr>5 Onboarding Best Practices that Save Time &amp; Money</vt:lpstr>
      <vt:lpstr>5 Onboarding Best Practices that Save Time &amp; Money</vt:lpstr>
      <vt:lpstr>What’s possible</vt:lpstr>
      <vt:lpstr>What is it costing operators?</vt:lpstr>
      <vt:lpstr>Chapter 1 Download</vt:lpstr>
      <vt:lpstr>PowerPoint Presentation</vt:lpstr>
    </vt:vector>
  </TitlesOfParts>
  <Company>NADA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Gallagher</dc:creator>
  <cp:lastModifiedBy>Kevin Baumgart</cp:lastModifiedBy>
  <cp:revision>99</cp:revision>
  <cp:lastPrinted>2017-01-26T16:06:32Z</cp:lastPrinted>
  <dcterms:created xsi:type="dcterms:W3CDTF">2015-11-06T17:50:53Z</dcterms:created>
  <dcterms:modified xsi:type="dcterms:W3CDTF">2017-02-15T01:31:35Z</dcterms:modified>
</cp:coreProperties>
</file>